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392" r:id="rId1"/>
  </p:sldMasterIdLst>
  <p:notesMasterIdLst>
    <p:notesMasterId r:id="rId69"/>
  </p:notesMasterIdLst>
  <p:handoutMasterIdLst>
    <p:handoutMasterId r:id="rId70"/>
  </p:handoutMasterIdLst>
  <p:sldIdLst>
    <p:sldId id="1059" r:id="rId2"/>
    <p:sldId id="908" r:id="rId3"/>
    <p:sldId id="1047" r:id="rId4"/>
    <p:sldId id="1017" r:id="rId5"/>
    <p:sldId id="1018" r:id="rId6"/>
    <p:sldId id="1019" r:id="rId7"/>
    <p:sldId id="902" r:id="rId8"/>
    <p:sldId id="966" r:id="rId9"/>
    <p:sldId id="948" r:id="rId10"/>
    <p:sldId id="1043" r:id="rId11"/>
    <p:sldId id="1042" r:id="rId12"/>
    <p:sldId id="1044" r:id="rId13"/>
    <p:sldId id="1040" r:id="rId14"/>
    <p:sldId id="1041" r:id="rId15"/>
    <p:sldId id="1057" r:id="rId16"/>
    <p:sldId id="1058" r:id="rId17"/>
    <p:sldId id="904" r:id="rId18"/>
    <p:sldId id="1064" r:id="rId19"/>
    <p:sldId id="829" r:id="rId20"/>
    <p:sldId id="697" r:id="rId21"/>
    <p:sldId id="717" r:id="rId22"/>
    <p:sldId id="705" r:id="rId23"/>
    <p:sldId id="709" r:id="rId24"/>
    <p:sldId id="1031" r:id="rId25"/>
    <p:sldId id="701" r:id="rId26"/>
    <p:sldId id="882" r:id="rId27"/>
    <p:sldId id="899" r:id="rId28"/>
    <p:sldId id="1011" r:id="rId29"/>
    <p:sldId id="930" r:id="rId30"/>
    <p:sldId id="1045" r:id="rId31"/>
    <p:sldId id="1046" r:id="rId32"/>
    <p:sldId id="1020" r:id="rId33"/>
    <p:sldId id="1060" r:id="rId34"/>
    <p:sldId id="1061" r:id="rId35"/>
    <p:sldId id="1062" r:id="rId36"/>
    <p:sldId id="1063" r:id="rId37"/>
    <p:sldId id="1065" r:id="rId38"/>
    <p:sldId id="730" r:id="rId39"/>
    <p:sldId id="1025" r:id="rId40"/>
    <p:sldId id="871" r:id="rId41"/>
    <p:sldId id="967" r:id="rId42"/>
    <p:sldId id="968" r:id="rId43"/>
    <p:sldId id="737" r:id="rId44"/>
    <p:sldId id="964" r:id="rId45"/>
    <p:sldId id="820" r:id="rId46"/>
    <p:sldId id="939" r:id="rId47"/>
    <p:sldId id="886" r:id="rId48"/>
    <p:sldId id="750" r:id="rId49"/>
    <p:sldId id="1026" r:id="rId50"/>
    <p:sldId id="972" r:id="rId51"/>
    <p:sldId id="970" r:id="rId52"/>
    <p:sldId id="757" r:id="rId53"/>
    <p:sldId id="969" r:id="rId54"/>
    <p:sldId id="1048" r:id="rId55"/>
    <p:sldId id="868" r:id="rId56"/>
    <p:sldId id="1052" r:id="rId57"/>
    <p:sldId id="1053" r:id="rId58"/>
    <p:sldId id="1054" r:id="rId59"/>
    <p:sldId id="870" r:id="rId60"/>
    <p:sldId id="1022" r:id="rId61"/>
    <p:sldId id="1049" r:id="rId62"/>
    <p:sldId id="1050" r:id="rId63"/>
    <p:sldId id="1051" r:id="rId64"/>
    <p:sldId id="1029" r:id="rId65"/>
    <p:sldId id="1056" r:id="rId66"/>
    <p:sldId id="1030" r:id="rId67"/>
    <p:sldId id="1035" r:id="rId68"/>
  </p:sldIdLst>
  <p:sldSz cx="9906000" cy="6858000" type="A4"/>
  <p:notesSz cx="6858000" cy="9874250"/>
  <p:defaultTex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9">
          <p15:clr>
            <a:srgbClr val="A4A3A4"/>
          </p15:clr>
        </p15:guide>
        <p15:guide id="2" pos="3111">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3300"/>
    <a:srgbClr val="003399"/>
    <a:srgbClr val="9A0007"/>
    <a:srgbClr val="6699FF"/>
    <a:srgbClr val="0066FF"/>
    <a:srgbClr val="3399FF"/>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75" autoAdjust="0"/>
    <p:restoredTop sz="94728" autoAdjust="0"/>
  </p:normalViewPr>
  <p:slideViewPr>
    <p:cSldViewPr snapToGrid="0">
      <p:cViewPr varScale="1">
        <p:scale>
          <a:sx n="69" d="100"/>
          <a:sy n="69" d="100"/>
        </p:scale>
        <p:origin x="-1362" y="-108"/>
      </p:cViewPr>
      <p:guideLst>
        <p:guide orient="horz" pos="2169"/>
        <p:guide pos="3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480"/>
    </p:cViewPr>
  </p:sorterViewPr>
  <p:notesViewPr>
    <p:cSldViewPr snapToGrid="0">
      <p:cViewPr varScale="1">
        <p:scale>
          <a:sx n="56" d="100"/>
          <a:sy n="56" d="100"/>
        </p:scale>
        <p:origin x="-1446" y="-84"/>
      </p:cViewPr>
      <p:guideLst>
        <p:guide orient="horz" pos="3110"/>
        <p:guide pos="215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____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____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__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____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____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____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______17.xlsx"/></Relationships>
</file>

<file path=ppt/charts/_rels/chart18.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______18.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___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6"/>
  <c:chart>
    <c:autoTitleDeleted val="1"/>
    <c:plotArea>
      <c:layout>
        <c:manualLayout>
          <c:layoutTarget val="inner"/>
          <c:xMode val="edge"/>
          <c:yMode val="edge"/>
          <c:x val="8.5502816142828134E-2"/>
          <c:y val="7.5268858190473464E-2"/>
          <c:w val="0.84717893678653011"/>
          <c:h val="0.46218091453607735"/>
        </c:manualLayout>
      </c:layout>
      <c:barChart>
        <c:barDir val="col"/>
        <c:grouping val="clustered"/>
        <c:ser>
          <c:idx val="0"/>
          <c:order val="0"/>
          <c:tx>
            <c:strRef>
              <c:f>Sheet1!$B$1</c:f>
              <c:strCache>
                <c:ptCount val="1"/>
                <c:pt idx="0">
                  <c:v>回答数</c:v>
                </c:pt>
              </c:strCache>
            </c:strRef>
          </c:tx>
          <c:dLbls>
            <c:spPr>
              <a:noFill/>
              <a:ln>
                <a:noFill/>
              </a:ln>
              <a:effectLst/>
            </c:spPr>
            <c:showVal val="1"/>
            <c:extLst>
              <c:ext xmlns:c15="http://schemas.microsoft.com/office/drawing/2012/chart" uri="{CE6537A1-D6FC-4f65-9D91-7224C49458BB}">
                <c15:layout/>
                <c15:showLeaderLines val="0"/>
              </c:ext>
            </c:extLst>
          </c:dLbls>
          <c:cat>
            <c:strRef>
              <c:f>Sheet1!$A$2:$A$11</c:f>
              <c:strCache>
                <c:ptCount val="10"/>
                <c:pt idx="0">
                  <c:v>マイバッグの持参</c:v>
                </c:pt>
                <c:pt idx="1">
                  <c:v>食料品等の適量購入</c:v>
                </c:pt>
                <c:pt idx="2">
                  <c:v>ごみをふやさない製品の選択</c:v>
                </c:pt>
                <c:pt idx="3">
                  <c:v>生ごみの水切り強化</c:v>
                </c:pt>
                <c:pt idx="4">
                  <c:v>過剰包装の拒否</c:v>
                </c:pt>
                <c:pt idx="5">
                  <c:v>食品容器包装の店舗内回収箱への排出</c:v>
                </c:pt>
                <c:pt idx="6">
                  <c:v>生ごみの庭や畑への埋込み</c:v>
                </c:pt>
                <c:pt idx="7">
                  <c:v>生ごみ処理機の利用</c:v>
                </c:pt>
                <c:pt idx="8">
                  <c:v>カタログやＤＭの受取拒否</c:v>
                </c:pt>
                <c:pt idx="9">
                  <c:v>モノの長期使用</c:v>
                </c:pt>
              </c:strCache>
            </c:strRef>
          </c:cat>
          <c:val>
            <c:numRef>
              <c:f>Sheet1!$B$2:$B$11</c:f>
              <c:numCache>
                <c:formatCode>General</c:formatCode>
                <c:ptCount val="10"/>
                <c:pt idx="0">
                  <c:v>297</c:v>
                </c:pt>
                <c:pt idx="1">
                  <c:v>102</c:v>
                </c:pt>
                <c:pt idx="2">
                  <c:v>98</c:v>
                </c:pt>
                <c:pt idx="3">
                  <c:v>97</c:v>
                </c:pt>
                <c:pt idx="4">
                  <c:v>83</c:v>
                </c:pt>
                <c:pt idx="5">
                  <c:v>40</c:v>
                </c:pt>
                <c:pt idx="6">
                  <c:v>27</c:v>
                </c:pt>
                <c:pt idx="7">
                  <c:v>25</c:v>
                </c:pt>
                <c:pt idx="8">
                  <c:v>23</c:v>
                </c:pt>
                <c:pt idx="9">
                  <c:v>19</c:v>
                </c:pt>
              </c:numCache>
            </c:numRef>
          </c:val>
        </c:ser>
        <c:gapWidth val="100"/>
        <c:axId val="64729472"/>
        <c:axId val="64731008"/>
      </c:barChart>
      <c:catAx>
        <c:axId val="64729472"/>
        <c:scaling>
          <c:orientation val="minMax"/>
        </c:scaling>
        <c:axPos val="b"/>
        <c:numFmt formatCode="General" sourceLinked="1"/>
        <c:tickLblPos val="nextTo"/>
        <c:crossAx val="64731008"/>
        <c:crosses val="autoZero"/>
        <c:auto val="1"/>
        <c:lblAlgn val="ctr"/>
        <c:lblOffset val="100"/>
      </c:catAx>
      <c:valAx>
        <c:axId val="64731008"/>
        <c:scaling>
          <c:orientation val="minMax"/>
        </c:scaling>
        <c:axPos val="l"/>
        <c:majorGridlines/>
        <c:title>
          <c:tx>
            <c:rich>
              <a:bodyPr rot="0" vert="horz"/>
              <a:lstStyle/>
              <a:p>
                <a:pPr algn="ctr">
                  <a:defRPr/>
                </a:pPr>
                <a:r>
                  <a:rPr lang="ja-JP"/>
                  <a:t>回答数</a:t>
                </a:r>
              </a:p>
            </c:rich>
          </c:tx>
          <c:layout>
            <c:manualLayout>
              <c:xMode val="edge"/>
              <c:yMode val="edge"/>
              <c:x val="1.3171025589456525E-2"/>
              <c:y val="5.7718046069881411E-4"/>
            </c:manualLayout>
          </c:layout>
        </c:title>
        <c:numFmt formatCode="General" sourceLinked="1"/>
        <c:tickLblPos val="nextTo"/>
        <c:crossAx val="64729472"/>
        <c:crosses val="autoZero"/>
        <c:crossBetween val="between"/>
      </c:valAx>
      <c:spPr>
        <a:noFill/>
        <a:ln w="25926">
          <a:noFill/>
        </a:ln>
      </c:spPr>
    </c:plotArea>
    <c:plotVisOnly val="1"/>
    <c:dispBlanksAs val="gap"/>
  </c:chart>
  <c:txPr>
    <a:bodyPr/>
    <a:lstStyle/>
    <a:p>
      <a:pPr algn="r" rtl="0" fontAlgn="base">
        <a:spcBef>
          <a:spcPct val="0"/>
        </a:spcBef>
        <a:spcAft>
          <a:spcPct val="0"/>
        </a:spcAft>
        <a:defRPr kumimoji="1" lang="ja-JP" altLang="en-US" sz="2400" b="1" kern="1200" smtClean="0">
          <a:solidFill>
            <a:schemeClr val="tx1"/>
          </a:solidFill>
          <a:latin typeface="ＭＳ ゴシック" pitchFamily="49" charset="-128"/>
          <a:ea typeface="ＭＳ ゴシック" pitchFamily="49" charset="-128"/>
          <a:cs typeface="+mn-cs"/>
        </a:defRPr>
      </a:pPr>
      <a:endParaRPr lang="ja-JP"/>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9.3591089575341568E-2"/>
          <c:y val="0.18516302497391166"/>
          <c:w val="0.86968885299594001"/>
          <c:h val="0.78119971374047958"/>
        </c:manualLayout>
      </c:layout>
      <c:barChart>
        <c:barDir val="col"/>
        <c:grouping val="clustered"/>
        <c:ser>
          <c:idx val="0"/>
          <c:order val="0"/>
          <c:tx>
            <c:strRef>
              <c:f>Sheet1!$B$1</c:f>
              <c:strCache>
                <c:ptCount val="1"/>
                <c:pt idx="0">
                  <c:v>導入翌年度</c:v>
                </c:pt>
              </c:strCache>
            </c:strRef>
          </c:tx>
          <c:spPr>
            <a:ln>
              <a:solidFill>
                <a:schemeClr val="tx1"/>
              </a:solidFill>
            </a:ln>
          </c:spPr>
          <c:dLbls>
            <c:dLbl>
              <c:idx val="1"/>
              <c:layout>
                <c:manualLayout>
                  <c:x val="-7.732572334561069E-3"/>
                  <c:y val="2.8060332808803987E-3"/>
                </c:manualLayout>
              </c:layout>
              <c:dLblPos val="outEnd"/>
              <c:showVal val="1"/>
              <c:extLst>
                <c:ext xmlns:c15="http://schemas.microsoft.com/office/drawing/2012/chart" uri="{CE6537A1-D6FC-4f65-9D91-7224C49458BB}">
                  <c15:layout/>
                </c:ext>
              </c:extLst>
            </c:dLbl>
            <c:dLbl>
              <c:idx val="2"/>
              <c:layout>
                <c:manualLayout>
                  <c:x val="-6.186057867648748E-3"/>
                  <c:y val="0"/>
                </c:manualLayout>
              </c:layout>
              <c:dLblPos val="outEnd"/>
              <c:showVal val="1"/>
              <c:extLst>
                <c:ext xmlns:c15="http://schemas.microsoft.com/office/drawing/2012/chart" uri="{CE6537A1-D6FC-4f65-9D91-7224C49458BB}">
                  <c15:layout/>
                </c:ext>
              </c:extLst>
            </c:dLbl>
            <c:dLbl>
              <c:idx val="3"/>
              <c:layout>
                <c:manualLayout>
                  <c:x val="-1.2372115735297723E-2"/>
                  <c:y val="1.0288669840969512E-16"/>
                </c:manualLayout>
              </c:layout>
              <c:dLblPos val="outEnd"/>
              <c:showVal val="1"/>
              <c:extLst>
                <c:ext xmlns:c15="http://schemas.microsoft.com/office/drawing/2012/chart" uri="{CE6537A1-D6FC-4f65-9D91-7224C49458BB}">
                  <c15:layout/>
                </c:ext>
              </c:extLst>
            </c:dLbl>
            <c:dLbl>
              <c:idx val="4"/>
              <c:layout>
                <c:manualLayout>
                  <c:x val="-1.2372115735297617E-2"/>
                  <c:y val="-2.8058123333779645E-3"/>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layout/>
                <c15:showLeaderLines val="0"/>
              </c:ext>
            </c:extLst>
          </c:dLbls>
          <c:cat>
            <c:strRef>
              <c:f>Sheet1!$A$2:$A$5</c:f>
              <c:strCache>
                <c:ptCount val="4"/>
                <c:pt idx="0">
                  <c:v>40円台</c:v>
                </c:pt>
                <c:pt idx="1">
                  <c:v>60円台</c:v>
                </c:pt>
                <c:pt idx="2">
                  <c:v>70円台</c:v>
                </c:pt>
                <c:pt idx="3">
                  <c:v>80円台</c:v>
                </c:pt>
              </c:strCache>
            </c:strRef>
          </c:cat>
          <c:val>
            <c:numRef>
              <c:f>Sheet1!$B$2:$B$5</c:f>
              <c:numCache>
                <c:formatCode>0.0_ </c:formatCode>
                <c:ptCount val="4"/>
                <c:pt idx="0">
                  <c:v>-14.3</c:v>
                </c:pt>
                <c:pt idx="1">
                  <c:v>-10.3</c:v>
                </c:pt>
                <c:pt idx="2">
                  <c:v>-11.8</c:v>
                </c:pt>
                <c:pt idx="3">
                  <c:v>-11.9</c:v>
                </c:pt>
              </c:numCache>
            </c:numRef>
          </c:val>
        </c:ser>
        <c:ser>
          <c:idx val="1"/>
          <c:order val="1"/>
          <c:tx>
            <c:strRef>
              <c:f>Sheet1!$C$1</c:f>
              <c:strCache>
                <c:ptCount val="1"/>
                <c:pt idx="0">
                  <c:v>導入５年目</c:v>
                </c:pt>
              </c:strCache>
            </c:strRef>
          </c:tx>
          <c:spPr>
            <a:ln>
              <a:solidFill>
                <a:schemeClr val="tx1"/>
              </a:solidFill>
            </a:ln>
          </c:spPr>
          <c:dLbls>
            <c:spPr>
              <a:noFill/>
              <a:ln>
                <a:noFill/>
              </a:ln>
              <a:effectLst/>
            </c:spPr>
            <c:dLblPos val="outEnd"/>
            <c:showVal val="1"/>
            <c:extLst>
              <c:ext xmlns:c15="http://schemas.microsoft.com/office/drawing/2012/chart" uri="{CE6537A1-D6FC-4f65-9D91-7224C49458BB}">
                <c15:layout/>
                <c15:showLeaderLines val="0"/>
              </c:ext>
            </c:extLst>
          </c:dLbls>
          <c:cat>
            <c:strRef>
              <c:f>Sheet1!$A$2:$A$5</c:f>
              <c:strCache>
                <c:ptCount val="4"/>
                <c:pt idx="0">
                  <c:v>40円台</c:v>
                </c:pt>
                <c:pt idx="1">
                  <c:v>60円台</c:v>
                </c:pt>
                <c:pt idx="2">
                  <c:v>70円台</c:v>
                </c:pt>
                <c:pt idx="3">
                  <c:v>80円台</c:v>
                </c:pt>
              </c:strCache>
            </c:strRef>
          </c:cat>
          <c:val>
            <c:numRef>
              <c:f>Sheet1!$C$2:$C$5</c:f>
              <c:numCache>
                <c:formatCode>0.0_ </c:formatCode>
                <c:ptCount val="4"/>
                <c:pt idx="0">
                  <c:v>-11.7</c:v>
                </c:pt>
                <c:pt idx="1">
                  <c:v>-12.5</c:v>
                </c:pt>
                <c:pt idx="2">
                  <c:v>-12.6</c:v>
                </c:pt>
                <c:pt idx="3">
                  <c:v>-16.600000000000001</c:v>
                </c:pt>
              </c:numCache>
            </c:numRef>
          </c:val>
        </c:ser>
        <c:axId val="80804096"/>
        <c:axId val="80826368"/>
      </c:barChart>
      <c:catAx>
        <c:axId val="80804096"/>
        <c:scaling>
          <c:orientation val="minMax"/>
        </c:scaling>
        <c:delete val="1"/>
        <c:axPos val="b"/>
        <c:numFmt formatCode="General" sourceLinked="0"/>
        <c:tickLblPos val="nextTo"/>
        <c:crossAx val="80826368"/>
        <c:crosses val="autoZero"/>
        <c:auto val="1"/>
        <c:lblAlgn val="ctr"/>
        <c:lblOffset val="100"/>
      </c:catAx>
      <c:valAx>
        <c:axId val="80826368"/>
        <c:scaling>
          <c:orientation val="minMax"/>
        </c:scaling>
        <c:axPos val="l"/>
        <c:majorGridlines>
          <c:spPr>
            <a:ln>
              <a:solidFill>
                <a:schemeClr val="tx1"/>
              </a:solidFill>
            </a:ln>
          </c:spPr>
        </c:majorGridlines>
        <c:numFmt formatCode="0.0_ " sourceLinked="1"/>
        <c:tickLblPos val="nextTo"/>
        <c:crossAx val="80804096"/>
        <c:crosses val="autoZero"/>
        <c:crossBetween val="between"/>
        <c:majorUnit val="5"/>
      </c:valAx>
      <c:spPr>
        <a:ln>
          <a:solidFill>
            <a:schemeClr val="tx1"/>
          </a:solidFill>
        </a:ln>
      </c:spPr>
    </c:plotArea>
    <c:legend>
      <c:legendPos val="b"/>
      <c:layout>
        <c:manualLayout>
          <c:xMode val="edge"/>
          <c:yMode val="edge"/>
          <c:x val="0.10496306234149889"/>
          <c:y val="0.86599715839537172"/>
          <c:w val="0.36557261346457293"/>
          <c:h val="7.7881920087073994E-2"/>
        </c:manualLayout>
      </c:layout>
      <c:spPr>
        <a:ln>
          <a:solidFill>
            <a:schemeClr val="tx1"/>
          </a:solidFill>
        </a:ln>
      </c:spPr>
    </c:legend>
    <c:plotVisOnly val="1"/>
    <c:dispBlanksAs val="gap"/>
  </c:chart>
  <c:spPr>
    <a:ln>
      <a:noFill/>
    </a:ln>
  </c:spPr>
  <c:txPr>
    <a:bodyPr/>
    <a:lstStyle/>
    <a:p>
      <a:pPr>
        <a:defRPr sz="1796"/>
      </a:pPr>
      <a:endParaRPr lang="ja-JP"/>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33854166666666707"/>
          <c:y val="0.15677966101694921"/>
          <c:w val="0.33229166666666682"/>
          <c:h val="0.67584745762712017"/>
        </c:manualLayout>
      </c:layout>
      <c:pieChart>
        <c:varyColors val="1"/>
        <c:ser>
          <c:idx val="0"/>
          <c:order val="0"/>
          <c:tx>
            <c:strRef>
              <c:f>Sheet1!$B$1</c:f>
              <c:strCache>
                <c:ptCount val="1"/>
                <c:pt idx="0">
                  <c:v>市区</c:v>
                </c:pt>
              </c:strCache>
            </c:strRef>
          </c:tx>
          <c:spPr>
            <a:solidFill>
              <a:schemeClr val="accent1"/>
            </a:solidFill>
            <a:ln w="11923">
              <a:solidFill>
                <a:schemeClr val="tx1"/>
              </a:solidFill>
              <a:prstDash val="solid"/>
            </a:ln>
          </c:spPr>
          <c:dPt>
            <c:idx val="0"/>
            <c:spPr>
              <a:solidFill>
                <a:srgbClr val="FFFFFF"/>
              </a:solidFill>
              <a:ln w="11923">
                <a:solidFill>
                  <a:schemeClr val="tx1"/>
                </a:solidFill>
                <a:prstDash val="solid"/>
              </a:ln>
            </c:spPr>
          </c:dPt>
          <c:dPt>
            <c:idx val="1"/>
            <c:spPr>
              <a:solidFill>
                <a:srgbClr val="C0C0C0"/>
              </a:solidFill>
              <a:ln w="11923">
                <a:solidFill>
                  <a:schemeClr val="tx1"/>
                </a:solidFill>
                <a:prstDash val="solid"/>
              </a:ln>
            </c:spPr>
          </c:dPt>
          <c:dPt>
            <c:idx val="2"/>
            <c:spPr>
              <a:solidFill>
                <a:srgbClr val="808080"/>
              </a:solidFill>
              <a:ln w="11923">
                <a:solidFill>
                  <a:schemeClr val="tx1"/>
                </a:solidFill>
                <a:prstDash val="solid"/>
              </a:ln>
            </c:spPr>
          </c:dPt>
          <c:dPt>
            <c:idx val="3"/>
            <c:spPr>
              <a:solidFill>
                <a:srgbClr val="333333"/>
              </a:solidFill>
              <a:ln w="11923">
                <a:solidFill>
                  <a:schemeClr val="tx1"/>
                </a:solidFill>
                <a:prstDash val="solid"/>
              </a:ln>
            </c:spPr>
          </c:dPt>
          <c:dPt>
            <c:idx val="4"/>
            <c:spPr>
              <a:pattFill prst="pct25">
                <a:fgClr>
                  <a:srgbClr val="000000"/>
                </a:fgClr>
                <a:bgClr>
                  <a:srgbClr val="FFFFFF"/>
                </a:bgClr>
              </a:pattFill>
              <a:ln w="11923">
                <a:solidFill>
                  <a:schemeClr val="tx1"/>
                </a:solidFill>
                <a:prstDash val="solid"/>
              </a:ln>
            </c:spPr>
          </c:dPt>
          <c:dLbls>
            <c:dLbl>
              <c:idx val="0"/>
              <c:tx>
                <c:rich>
                  <a:bodyPr/>
                  <a:lstStyle/>
                  <a:p>
                    <a:pPr>
                      <a:defRPr sz="1689" b="1" i="0" u="none" strike="noStrike" baseline="0">
                        <a:solidFill>
                          <a:schemeClr val="tx1"/>
                        </a:solidFill>
                        <a:latin typeface="ＭＳ Ｐゴシック"/>
                        <a:ea typeface="ＭＳ Ｐゴシック"/>
                        <a:cs typeface="ＭＳ Ｐゴシック"/>
                      </a:defRPr>
                    </a:pPr>
                    <a:r>
                      <a:rPr lang="ja-JP" altLang="en-US" dirty="0"/>
                      <a:t>かなり増加した
</a:t>
                    </a:r>
                    <a:r>
                      <a:rPr lang="en-US" altLang="ja-JP" dirty="0"/>
                      <a:t>14 (6.5%)</a:t>
                    </a:r>
                  </a:p>
                </c:rich>
              </c:tx>
              <c:spPr>
                <a:noFill/>
                <a:ln w="23846">
                  <a:noFill/>
                </a:ln>
              </c:spPr>
              <c:extLst>
                <c:ext xmlns:c15="http://schemas.microsoft.com/office/drawing/2012/chart" uri="{CE6537A1-D6FC-4f65-9D91-7224C49458BB}">
                  <c15:layout/>
                </c:ext>
              </c:extLst>
            </c:dLbl>
            <c:dLbl>
              <c:idx val="1"/>
              <c:tx>
                <c:rich>
                  <a:bodyPr/>
                  <a:lstStyle/>
                  <a:p>
                    <a:pPr>
                      <a:defRPr sz="1689" b="1" i="0" u="none" strike="noStrike" baseline="0">
                        <a:solidFill>
                          <a:schemeClr val="tx1"/>
                        </a:solidFill>
                        <a:latin typeface="ＭＳ Ｐゴシック"/>
                        <a:ea typeface="ＭＳ Ｐゴシック"/>
                        <a:cs typeface="ＭＳ Ｐゴシック"/>
                      </a:defRPr>
                    </a:pPr>
                    <a:r>
                      <a:rPr lang="ja-JP" altLang="en-US" dirty="0"/>
                      <a:t>多少増加した
</a:t>
                    </a:r>
                    <a:r>
                      <a:rPr lang="en-US" altLang="ja-JP" dirty="0"/>
                      <a:t>64 (29.6%)</a:t>
                    </a:r>
                  </a:p>
                </c:rich>
              </c:tx>
              <c:spPr>
                <a:noFill/>
                <a:ln w="23846">
                  <a:noFill/>
                </a:ln>
              </c:spPr>
              <c:extLst>
                <c:ext xmlns:c15="http://schemas.microsoft.com/office/drawing/2012/chart" uri="{CE6537A1-D6FC-4f65-9D91-7224C49458BB}">
                  <c15:layout/>
                </c:ext>
              </c:extLst>
            </c:dLbl>
            <c:dLbl>
              <c:idx val="2"/>
              <c:tx>
                <c:rich>
                  <a:bodyPr/>
                  <a:lstStyle/>
                  <a:p>
                    <a:pPr>
                      <a:defRPr sz="1689" b="1" i="0" u="none" strike="noStrike" baseline="0">
                        <a:solidFill>
                          <a:schemeClr val="tx1"/>
                        </a:solidFill>
                        <a:latin typeface="ＭＳ Ｐゴシック"/>
                        <a:ea typeface="ＭＳ Ｐゴシック"/>
                        <a:cs typeface="ＭＳ Ｐゴシック"/>
                      </a:defRPr>
                    </a:pPr>
                    <a:r>
                      <a:rPr lang="ja-JP" altLang="en-US" dirty="0"/>
                      <a:t>ほとんど増加しなかった
</a:t>
                    </a:r>
                    <a:r>
                      <a:rPr lang="en-US" altLang="ja-JP" dirty="0"/>
                      <a:t>100 (46.3%)</a:t>
                    </a:r>
                  </a:p>
                </c:rich>
              </c:tx>
              <c:spPr>
                <a:noFill/>
                <a:ln w="23846">
                  <a:noFill/>
                </a:ln>
              </c:spPr>
              <c:extLst>
                <c:ext xmlns:c15="http://schemas.microsoft.com/office/drawing/2012/chart" uri="{CE6537A1-D6FC-4f65-9D91-7224C49458BB}">
                  <c15:layout/>
                </c:ext>
              </c:extLst>
            </c:dLbl>
            <c:dLbl>
              <c:idx val="3"/>
              <c:tx>
                <c:rich>
                  <a:bodyPr/>
                  <a:lstStyle/>
                  <a:p>
                    <a:pPr>
                      <a:defRPr sz="1689" b="1" i="0" u="none" strike="noStrike" baseline="0">
                        <a:solidFill>
                          <a:schemeClr val="tx1"/>
                        </a:solidFill>
                        <a:latin typeface="ＭＳ Ｐゴシック"/>
                        <a:ea typeface="ＭＳ Ｐゴシック"/>
                        <a:cs typeface="ＭＳ Ｐゴシック"/>
                      </a:defRPr>
                    </a:pPr>
                    <a:r>
                      <a:rPr lang="ja-JP" altLang="en-US" dirty="0"/>
                      <a:t>減少した
</a:t>
                    </a:r>
                    <a:r>
                      <a:rPr lang="en-US" altLang="ja-JP" dirty="0"/>
                      <a:t>2 (0.9%)</a:t>
                    </a:r>
                  </a:p>
                </c:rich>
              </c:tx>
              <c:spPr>
                <a:noFill/>
                <a:ln w="23846">
                  <a:noFill/>
                </a:ln>
              </c:spPr>
              <c:extLst>
                <c:ext xmlns:c15="http://schemas.microsoft.com/office/drawing/2012/chart" uri="{CE6537A1-D6FC-4f65-9D91-7224C49458BB}">
                  <c15:layout/>
                </c:ext>
              </c:extLst>
            </c:dLbl>
            <c:dLbl>
              <c:idx val="4"/>
              <c:tx>
                <c:rich>
                  <a:bodyPr/>
                  <a:lstStyle/>
                  <a:p>
                    <a:pPr>
                      <a:defRPr sz="1689" b="1" i="0" u="none" strike="noStrike" baseline="0">
                        <a:solidFill>
                          <a:schemeClr val="tx1"/>
                        </a:solidFill>
                        <a:latin typeface="ＭＳ Ｐゴシック"/>
                        <a:ea typeface="ＭＳ Ｐゴシック"/>
                        <a:cs typeface="ＭＳ Ｐゴシック"/>
                      </a:defRPr>
                    </a:pPr>
                    <a:r>
                      <a:rPr lang="ja-JP" altLang="en-US" dirty="0"/>
                      <a:t>その他
</a:t>
                    </a:r>
                    <a:r>
                      <a:rPr lang="en-US" altLang="ja-JP" dirty="0"/>
                      <a:t>36 (16.7%)</a:t>
                    </a:r>
                  </a:p>
                </c:rich>
              </c:tx>
              <c:spPr>
                <a:noFill/>
                <a:ln w="23846">
                  <a:noFill/>
                </a:ln>
              </c:spPr>
              <c:extLst>
                <c:ext xmlns:c15="http://schemas.microsoft.com/office/drawing/2012/chart" uri="{CE6537A1-D6FC-4f65-9D91-7224C49458BB}">
                  <c15:layout/>
                </c:ext>
              </c:extLst>
            </c:dLbl>
            <c:numFmt formatCode="0.0%" sourceLinked="0"/>
            <c:spPr>
              <a:noFill/>
              <a:ln w="23846">
                <a:noFill/>
              </a:ln>
            </c:spPr>
            <c:txPr>
              <a:bodyPr/>
              <a:lstStyle/>
              <a:p>
                <a:pPr>
                  <a:defRPr sz="1689" b="1" i="0" u="none" strike="noStrike" baseline="0">
                    <a:solidFill>
                      <a:schemeClr val="tx1"/>
                    </a:solidFill>
                    <a:latin typeface="ＭＳ Ｐゴシック"/>
                    <a:ea typeface="ＭＳ Ｐゴシック"/>
                    <a:cs typeface="ＭＳ Ｐゴシック"/>
                  </a:defRPr>
                </a:pPr>
                <a:endParaRPr lang="ja-JP"/>
              </a:p>
            </c:txPr>
            <c:showCatName val="1"/>
            <c:showPercent val="1"/>
            <c:showLeaderLines val="1"/>
            <c:extLst>
              <c:ext xmlns:c15="http://schemas.microsoft.com/office/drawing/2012/chart" uri="{CE6537A1-D6FC-4f65-9D91-7224C49458BB}"/>
            </c:extLst>
          </c:dLbls>
          <c:cat>
            <c:strRef>
              <c:f>Sheet1!$A$2:$A$6</c:f>
              <c:strCache>
                <c:ptCount val="5"/>
                <c:pt idx="0">
                  <c:v>かなり増加した</c:v>
                </c:pt>
                <c:pt idx="1">
                  <c:v>多少増加した</c:v>
                </c:pt>
                <c:pt idx="2">
                  <c:v>ほとんど増加しなかった</c:v>
                </c:pt>
                <c:pt idx="3">
                  <c:v>減少した</c:v>
                </c:pt>
                <c:pt idx="4">
                  <c:v>その他</c:v>
                </c:pt>
              </c:strCache>
            </c:strRef>
          </c:cat>
          <c:val>
            <c:numRef>
              <c:f>Sheet1!$B$2:$B$6</c:f>
              <c:numCache>
                <c:formatCode>General</c:formatCode>
                <c:ptCount val="5"/>
                <c:pt idx="0">
                  <c:v>14</c:v>
                </c:pt>
                <c:pt idx="1">
                  <c:v>64</c:v>
                </c:pt>
                <c:pt idx="2">
                  <c:v>100</c:v>
                </c:pt>
                <c:pt idx="3">
                  <c:v>2</c:v>
                </c:pt>
                <c:pt idx="4">
                  <c:v>36</c:v>
                </c:pt>
              </c:numCache>
            </c:numRef>
          </c:val>
        </c:ser>
        <c:dLbls>
          <c:showCatName val="1"/>
          <c:showPercent val="1"/>
        </c:dLbls>
        <c:firstSliceAng val="0"/>
      </c:pieChart>
      <c:spPr>
        <a:noFill/>
        <a:ln w="25391">
          <a:noFill/>
        </a:ln>
      </c:spPr>
    </c:plotArea>
    <c:plotVisOnly val="1"/>
    <c:dispBlanksAs val="zero"/>
  </c:chart>
  <c:spPr>
    <a:noFill/>
    <a:ln>
      <a:noFill/>
    </a:ln>
  </c:spPr>
  <c:txPr>
    <a:bodyPr/>
    <a:lstStyle/>
    <a:p>
      <a:pPr>
        <a:defRPr sz="1807"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ja-JP"/>
  <c:style val="27"/>
  <c:chart>
    <c:autoTitleDeleted val="1"/>
    <c:plotArea>
      <c:layout>
        <c:manualLayout>
          <c:layoutTarget val="inner"/>
          <c:xMode val="edge"/>
          <c:yMode val="edge"/>
          <c:x val="0.48183398950131234"/>
          <c:y val="0.13130955220661747"/>
          <c:w val="0.48241761446485887"/>
          <c:h val="0.82284321349915435"/>
        </c:manualLayout>
      </c:layout>
      <c:barChart>
        <c:barDir val="bar"/>
        <c:grouping val="clustered"/>
        <c:ser>
          <c:idx val="0"/>
          <c:order val="0"/>
          <c:tx>
            <c:strRef>
              <c:f>Sheet1!$B$1</c:f>
              <c:strCache>
                <c:ptCount val="1"/>
                <c:pt idx="0">
                  <c:v>件数</c:v>
                </c:pt>
              </c:strCache>
            </c:strRef>
          </c:tx>
          <c:dLbls>
            <c:spPr>
              <a:noFill/>
              <a:ln>
                <a:noFill/>
              </a:ln>
              <a:effectLst/>
            </c:spPr>
            <c:txPr>
              <a:bodyPr/>
              <a:lstStyle/>
              <a:p>
                <a:pPr>
                  <a:defRPr sz="1599"/>
                </a:pPr>
                <a:endParaRPr lang="ja-JP"/>
              </a:p>
            </c:txPr>
            <c:dLblPos val="outEnd"/>
            <c:showVal val="1"/>
            <c:extLst>
              <c:ext xmlns:c15="http://schemas.microsoft.com/office/drawing/2012/chart" uri="{CE6537A1-D6FC-4f65-9D91-7224C49458BB}">
                <c15:layout/>
                <c15:showLeaderLines val="0"/>
              </c:ext>
            </c:extLst>
          </c:dLbls>
          <c:cat>
            <c:strRef>
              <c:f>Sheet1!$A$2:$A$10</c:f>
              <c:strCache>
                <c:ptCount val="9"/>
                <c:pt idx="0">
                  <c:v>警告看板の設置</c:v>
                </c:pt>
                <c:pt idx="1">
                  <c:v>市によるパトロールの強化</c:v>
                </c:pt>
                <c:pt idx="2">
                  <c:v>不法投棄物の検査による投棄者の割り出し</c:v>
                </c:pt>
                <c:pt idx="3">
                  <c:v>監視カメラの設置</c:v>
                </c:pt>
                <c:pt idx="4">
                  <c:v>住民による通報制度</c:v>
                </c:pt>
                <c:pt idx="5">
                  <c:v>郵便局など外部団体との通報協定</c:v>
                </c:pt>
                <c:pt idx="6">
                  <c:v>多発地点への鳥居の設置</c:v>
                </c:pt>
                <c:pt idx="7">
                  <c:v>不法投棄防止条例の制定</c:v>
                </c:pt>
                <c:pt idx="8">
                  <c:v>その他</c:v>
                </c:pt>
              </c:strCache>
            </c:strRef>
          </c:cat>
          <c:val>
            <c:numRef>
              <c:f>Sheet1!$B$2:$B$10</c:f>
              <c:numCache>
                <c:formatCode>General</c:formatCode>
                <c:ptCount val="9"/>
                <c:pt idx="0">
                  <c:v>139</c:v>
                </c:pt>
                <c:pt idx="1">
                  <c:v>139</c:v>
                </c:pt>
                <c:pt idx="2">
                  <c:v>87</c:v>
                </c:pt>
                <c:pt idx="3">
                  <c:v>63</c:v>
                </c:pt>
                <c:pt idx="4">
                  <c:v>50</c:v>
                </c:pt>
                <c:pt idx="5">
                  <c:v>25</c:v>
                </c:pt>
                <c:pt idx="6">
                  <c:v>15</c:v>
                </c:pt>
                <c:pt idx="7">
                  <c:v>13</c:v>
                </c:pt>
                <c:pt idx="8">
                  <c:v>23</c:v>
                </c:pt>
              </c:numCache>
            </c:numRef>
          </c:val>
        </c:ser>
        <c:gapWidth val="100"/>
        <c:axId val="82680064"/>
        <c:axId val="82706432"/>
      </c:barChart>
      <c:catAx>
        <c:axId val="82680064"/>
        <c:scaling>
          <c:orientation val="maxMin"/>
        </c:scaling>
        <c:axPos val="l"/>
        <c:numFmt formatCode="General" sourceLinked="1"/>
        <c:majorTickMark val="in"/>
        <c:tickLblPos val="nextTo"/>
        <c:txPr>
          <a:bodyPr/>
          <a:lstStyle/>
          <a:p>
            <a:pPr>
              <a:defRPr sz="1599"/>
            </a:pPr>
            <a:endParaRPr lang="ja-JP"/>
          </a:p>
        </c:txPr>
        <c:crossAx val="82706432"/>
        <c:crosses val="autoZero"/>
        <c:auto val="1"/>
        <c:lblAlgn val="ctr"/>
        <c:lblOffset val="100"/>
      </c:catAx>
      <c:valAx>
        <c:axId val="82706432"/>
        <c:scaling>
          <c:orientation val="minMax"/>
        </c:scaling>
        <c:axPos val="t"/>
        <c:majorGridlines/>
        <c:title>
          <c:tx>
            <c:rich>
              <a:bodyPr/>
              <a:lstStyle/>
              <a:p>
                <a:pPr>
                  <a:defRPr sz="1599" b="0" i="0" u="none" strike="noStrike" baseline="0">
                    <a:solidFill>
                      <a:srgbClr val="000000"/>
                    </a:solidFill>
                    <a:latin typeface="ＭＳ Ｐゴシック"/>
                    <a:ea typeface="ＭＳ Ｐゴシック"/>
                    <a:cs typeface="ＭＳ Ｐゴシック"/>
                  </a:defRPr>
                </a:pPr>
                <a:r>
                  <a:rPr lang="ja-JP" altLang="en-US" dirty="0"/>
                  <a:t>（市）</a:t>
                </a:r>
              </a:p>
            </c:rich>
          </c:tx>
          <c:layout>
            <c:manualLayout>
              <c:xMode val="edge"/>
              <c:yMode val="edge"/>
              <c:x val="0.93600579862792244"/>
              <c:y val="0"/>
            </c:manualLayout>
          </c:layout>
        </c:title>
        <c:numFmt formatCode="General" sourceLinked="1"/>
        <c:majorTickMark val="in"/>
        <c:tickLblPos val="nextTo"/>
        <c:txPr>
          <a:bodyPr rot="0" vert="horz"/>
          <a:lstStyle/>
          <a:p>
            <a:pPr>
              <a:defRPr sz="1599"/>
            </a:pPr>
            <a:endParaRPr lang="ja-JP"/>
          </a:p>
        </c:txPr>
        <c:crossAx val="82680064"/>
        <c:crosses val="autoZero"/>
        <c:crossBetween val="between"/>
      </c:valAx>
      <c:spPr>
        <a:noFill/>
        <a:ln w="25391">
          <a:noFill/>
        </a:ln>
      </c:spPr>
    </c:plotArea>
    <c:plotVisOnly val="1"/>
    <c:dispBlanksAs val="gap"/>
  </c:chart>
  <c:txPr>
    <a:bodyPr/>
    <a:lstStyle/>
    <a:p>
      <a:pPr>
        <a:defRPr sz="1799"/>
      </a:pPr>
      <a:endParaRPr lang="ja-JP"/>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ja-JP"/>
  <c:style val="26"/>
  <c:chart>
    <c:title>
      <c:tx>
        <c:rich>
          <a:bodyPr/>
          <a:lstStyle/>
          <a:p>
            <a:pPr>
              <a:defRPr/>
            </a:pPr>
            <a:r>
              <a:rPr lang="en-US" altLang="ja-JP" sz="1601" b="0" dirty="0" smtClean="0">
                <a:latin typeface="+mn-lt"/>
                <a:ea typeface="+mn-ea"/>
              </a:rPr>
              <a:t>N=83</a:t>
            </a:r>
            <a:endParaRPr lang="ja-JP" altLang="en-US" sz="1600" b="0" dirty="0">
              <a:latin typeface="+mn-lt"/>
              <a:ea typeface="+mn-ea"/>
            </a:endParaRPr>
          </a:p>
        </c:rich>
      </c:tx>
      <c:layout>
        <c:manualLayout>
          <c:xMode val="edge"/>
          <c:yMode val="edge"/>
          <c:x val="0.52664311876269698"/>
          <c:y val="0.93055097920452245"/>
        </c:manualLayout>
      </c:layout>
    </c:title>
    <c:plotArea>
      <c:layout>
        <c:manualLayout>
          <c:layoutTarget val="inner"/>
          <c:xMode val="edge"/>
          <c:yMode val="edge"/>
          <c:x val="0.33324988067169492"/>
          <c:y val="0.20558490032375212"/>
          <c:w val="0.43638232583210956"/>
          <c:h val="0.72798650633464779"/>
        </c:manualLayout>
      </c:layout>
      <c:pieChart>
        <c:varyColors val="1"/>
        <c:ser>
          <c:idx val="0"/>
          <c:order val="0"/>
          <c:tx>
            <c:strRef>
              <c:f>Sheet1!$B$1</c:f>
              <c:strCache>
                <c:ptCount val="1"/>
                <c:pt idx="0">
                  <c:v>件数</c:v>
                </c:pt>
              </c:strCache>
            </c:strRef>
          </c:tx>
          <c:dLbls>
            <c:dLbl>
              <c:idx val="0"/>
              <c:layout>
                <c:manualLayout>
                  <c:x val="2.6225355382675738E-3"/>
                  <c:y val="-2.9672362154217598E-2"/>
                </c:manualLayout>
              </c:layout>
              <c:tx>
                <c:rich>
                  <a:bodyPr/>
                  <a:lstStyle/>
                  <a:p>
                    <a:r>
                      <a:rPr lang="ja-JP" altLang="en-US" sz="1601" dirty="0"/>
                      <a:t>市による</a:t>
                    </a:r>
                    <a:endParaRPr lang="ja-JP" altLang="en-US" sz="1600" dirty="0"/>
                  </a:p>
                  <a:p>
                    <a:r>
                      <a:rPr lang="ja-JP" altLang="en-US" sz="1601" dirty="0"/>
                      <a:t>パトロール</a:t>
                    </a:r>
                    <a:r>
                      <a:rPr lang="ja-JP" altLang="en-US" sz="1601" dirty="0" smtClean="0"/>
                      <a:t>の</a:t>
                    </a:r>
                    <a:endParaRPr lang="ja-JP" altLang="en-US" sz="1600" dirty="0" smtClean="0"/>
                  </a:p>
                  <a:p>
                    <a:r>
                      <a:rPr lang="ja-JP" altLang="en-US" sz="1601" dirty="0" smtClean="0"/>
                      <a:t>強化</a:t>
                    </a:r>
                    <a:endParaRPr lang="ja-JP" altLang="en-US" sz="1600" dirty="0" smtClean="0"/>
                  </a:p>
                  <a:p>
                    <a:r>
                      <a:rPr lang="ja-JP" altLang="en-US" sz="1601" dirty="0" smtClean="0"/>
                      <a:t> </a:t>
                    </a:r>
                    <a:r>
                      <a:rPr lang="en-US" altLang="ja-JP" sz="1601" dirty="0"/>
                      <a:t>31 (37.3%)</a:t>
                    </a:r>
                    <a:endParaRPr lang="ja-JP" altLang="en-US" dirty="0"/>
                  </a:p>
                </c:rich>
              </c:tx>
              <c:extLst>
                <c:ext xmlns:c15="http://schemas.microsoft.com/office/drawing/2012/chart" uri="{CE6537A1-D6FC-4f65-9D91-7224C49458BB}">
                  <c15:layout/>
                </c:ext>
              </c:extLst>
            </c:dLbl>
            <c:dLbl>
              <c:idx val="1"/>
              <c:layout>
                <c:manualLayout>
                  <c:x val="0.19142236395088727"/>
                  <c:y val="-8.5942432308222419E-4"/>
                </c:manualLayout>
              </c:layout>
              <c:tx>
                <c:rich>
                  <a:bodyPr/>
                  <a:lstStyle/>
                  <a:p>
                    <a:r>
                      <a:rPr lang="ja-JP" altLang="en-US" sz="1601" dirty="0"/>
                      <a:t>監視カメラの</a:t>
                    </a:r>
                    <a:endParaRPr lang="ja-JP" altLang="en-US" sz="1600" dirty="0"/>
                  </a:p>
                  <a:p>
                    <a:r>
                      <a:rPr lang="ja-JP" altLang="en-US" sz="1601" dirty="0"/>
                      <a:t>設置</a:t>
                    </a:r>
                    <a:endParaRPr lang="ja-JP" altLang="en-US" sz="1600" dirty="0"/>
                  </a:p>
                  <a:p>
                    <a:r>
                      <a:rPr lang="ja-JP" altLang="en-US" sz="1601" dirty="0"/>
                      <a:t> </a:t>
                    </a:r>
                    <a:r>
                      <a:rPr lang="en-US" altLang="ja-JP" sz="1601" dirty="0"/>
                      <a:t>20 (24.1%)</a:t>
                    </a:r>
                    <a:endParaRPr lang="ja-JP" altLang="en-US" dirty="0"/>
                  </a:p>
                </c:rich>
              </c:tx>
              <c:extLst>
                <c:ext xmlns:c15="http://schemas.microsoft.com/office/drawing/2012/chart" uri="{CE6537A1-D6FC-4f65-9D91-7224C49458BB}">
                  <c15:layout/>
                </c:ext>
              </c:extLst>
            </c:dLbl>
            <c:dLbl>
              <c:idx val="2"/>
              <c:layout>
                <c:manualLayout>
                  <c:x val="1.2982764584155801E-2"/>
                  <c:y val="0.1425448374437481"/>
                </c:manualLayout>
              </c:layout>
              <c:tx>
                <c:rich>
                  <a:bodyPr/>
                  <a:lstStyle/>
                  <a:p>
                    <a:r>
                      <a:rPr lang="ja-JP" altLang="en-US" sz="1601" dirty="0"/>
                      <a:t>警告看板の設置 </a:t>
                    </a:r>
                    <a:r>
                      <a:rPr lang="en-US" altLang="ja-JP" sz="1601" dirty="0"/>
                      <a:t>16 (19.3%)</a:t>
                    </a:r>
                    <a:endParaRPr lang="ja-JP" altLang="en-US" dirty="0"/>
                  </a:p>
                </c:rich>
              </c:tx>
              <c:extLst>
                <c:ext xmlns:c15="http://schemas.microsoft.com/office/drawing/2012/chart" uri="{CE6537A1-D6FC-4f65-9D91-7224C49458BB}">
                  <c15:layout/>
                </c:ext>
              </c:extLst>
            </c:dLbl>
            <c:dLbl>
              <c:idx val="3"/>
              <c:layout>
                <c:manualLayout>
                  <c:x val="-0.11301663498294429"/>
                  <c:y val="0.34861625023359649"/>
                </c:manualLayout>
              </c:layout>
              <c:tx>
                <c:rich>
                  <a:bodyPr/>
                  <a:lstStyle/>
                  <a:p>
                    <a:r>
                      <a:rPr lang="ja-JP" altLang="en-US" sz="1601" dirty="0"/>
                      <a:t>不法投棄物</a:t>
                    </a:r>
                    <a:r>
                      <a:rPr lang="ja-JP" altLang="en-US" sz="1601" dirty="0" smtClean="0"/>
                      <a:t>の</a:t>
                    </a:r>
                    <a:endParaRPr lang="ja-JP" altLang="en-US" sz="1600" dirty="0" smtClean="0"/>
                  </a:p>
                  <a:p>
                    <a:r>
                      <a:rPr lang="ja-JP" altLang="en-US" sz="1601" dirty="0" smtClean="0"/>
                      <a:t>検査</a:t>
                    </a:r>
                    <a:r>
                      <a:rPr lang="ja-JP" altLang="en-US" sz="1601" dirty="0"/>
                      <a:t>による</a:t>
                    </a:r>
                    <a:r>
                      <a:rPr lang="ja-JP" altLang="en-US" sz="1601" dirty="0" smtClean="0"/>
                      <a:t>投棄  者の割り出し</a:t>
                    </a:r>
                    <a:endParaRPr lang="ja-JP" altLang="en-US" sz="1600" dirty="0"/>
                  </a:p>
                  <a:p>
                    <a:r>
                      <a:rPr lang="ja-JP" altLang="en-US" sz="1601" dirty="0"/>
                      <a:t> </a:t>
                    </a:r>
                    <a:r>
                      <a:rPr lang="en-US" altLang="ja-JP" sz="1601" dirty="0"/>
                      <a:t>9 (10.8%)</a:t>
                    </a:r>
                    <a:endParaRPr lang="ja-JP" altLang="en-US" dirty="0"/>
                  </a:p>
                </c:rich>
              </c:tx>
              <c:dLblPos val="bestFit"/>
              <c:extLst>
                <c:ext xmlns:c15="http://schemas.microsoft.com/office/drawing/2012/chart" uri="{CE6537A1-D6FC-4f65-9D91-7224C49458BB}">
                  <c15:layout/>
                </c:ext>
              </c:extLst>
            </c:dLbl>
            <c:dLbl>
              <c:idx val="4"/>
              <c:layout>
                <c:manualLayout>
                  <c:x val="-0.17761182399486478"/>
                  <c:y val="0.22360895192205707"/>
                </c:manualLayout>
              </c:layout>
              <c:tx>
                <c:rich>
                  <a:bodyPr/>
                  <a:lstStyle/>
                  <a:p>
                    <a:r>
                      <a:rPr lang="ja-JP" altLang="en-US" sz="1601" dirty="0"/>
                      <a:t>郵便局</a:t>
                    </a:r>
                    <a:r>
                      <a:rPr lang="ja-JP" altLang="en-US" sz="1601" dirty="0" smtClean="0"/>
                      <a:t>など</a:t>
                    </a:r>
                    <a:endParaRPr lang="ja-JP" altLang="en-US" sz="1600" dirty="0" smtClean="0"/>
                  </a:p>
                  <a:p>
                    <a:r>
                      <a:rPr lang="ja-JP" altLang="en-US" sz="1601" dirty="0" smtClean="0"/>
                      <a:t>外部団体</a:t>
                    </a:r>
                    <a:r>
                      <a:rPr lang="ja-JP" altLang="en-US" sz="1601" dirty="0"/>
                      <a:t>と</a:t>
                    </a:r>
                    <a:r>
                      <a:rPr lang="ja-JP" altLang="en-US" sz="1601" dirty="0" smtClean="0"/>
                      <a:t>の</a:t>
                    </a:r>
                    <a:endParaRPr lang="ja-JP" altLang="en-US" sz="1600" dirty="0" smtClean="0"/>
                  </a:p>
                  <a:p>
                    <a:r>
                      <a:rPr lang="ja-JP" altLang="en-US" sz="1601" dirty="0" smtClean="0"/>
                      <a:t>通報</a:t>
                    </a:r>
                    <a:r>
                      <a:rPr lang="ja-JP" altLang="en-US" sz="1601" dirty="0"/>
                      <a:t>協定 </a:t>
                    </a:r>
                    <a:endParaRPr lang="ja-JP" altLang="en-US" sz="1600" dirty="0" smtClean="0"/>
                  </a:p>
                  <a:p>
                    <a:r>
                      <a:rPr lang="en-US" altLang="ja-JP" sz="1601" dirty="0" smtClean="0"/>
                      <a:t>2 </a:t>
                    </a:r>
                    <a:r>
                      <a:rPr lang="en-US" altLang="ja-JP" sz="1601" dirty="0"/>
                      <a:t>(2.4%)</a:t>
                    </a:r>
                    <a:endParaRPr lang="ja-JP" altLang="en-US" dirty="0"/>
                  </a:p>
                </c:rich>
              </c:tx>
              <c:dLblPos val="bestFit"/>
              <c:extLst>
                <c:ext xmlns:c15="http://schemas.microsoft.com/office/drawing/2012/chart" uri="{CE6537A1-D6FC-4f65-9D91-7224C49458BB}">
                  <c15:layout/>
                </c:ext>
              </c:extLst>
            </c:dLbl>
            <c:dLbl>
              <c:idx val="5"/>
              <c:layout>
                <c:manualLayout>
                  <c:x val="-0.29865052288428873"/>
                  <c:y val="1.4302590254331917E-2"/>
                </c:manualLayout>
              </c:layout>
              <c:tx>
                <c:rich>
                  <a:bodyPr/>
                  <a:lstStyle/>
                  <a:p>
                    <a:r>
                      <a:rPr lang="ja-JP" altLang="en-US" sz="1601" dirty="0"/>
                      <a:t>住民</a:t>
                    </a:r>
                    <a:r>
                      <a:rPr lang="ja-JP" altLang="en-US" sz="1601" dirty="0" smtClean="0"/>
                      <a:t>による</a:t>
                    </a:r>
                    <a:endParaRPr lang="ja-JP" altLang="en-US" sz="1600" dirty="0" smtClean="0"/>
                  </a:p>
                  <a:p>
                    <a:r>
                      <a:rPr lang="ja-JP" altLang="en-US" sz="1601" dirty="0" smtClean="0"/>
                      <a:t>通報</a:t>
                    </a:r>
                    <a:r>
                      <a:rPr lang="ja-JP" altLang="en-US" sz="1601" dirty="0"/>
                      <a:t>制度</a:t>
                    </a:r>
                    <a:endParaRPr lang="ja-JP" altLang="en-US" sz="1600" dirty="0"/>
                  </a:p>
                  <a:p>
                    <a:r>
                      <a:rPr lang="ja-JP" altLang="en-US" sz="1601" dirty="0"/>
                      <a:t> </a:t>
                    </a:r>
                    <a:r>
                      <a:rPr lang="en-US" altLang="ja-JP" sz="1601" dirty="0"/>
                      <a:t>2 (2.4%)</a:t>
                    </a:r>
                    <a:endParaRPr lang="ja-JP" altLang="en-US" dirty="0"/>
                  </a:p>
                </c:rich>
              </c:tx>
              <c:dLblPos val="bestFit"/>
              <c:extLst>
                <c:ext xmlns:c15="http://schemas.microsoft.com/office/drawing/2012/chart" uri="{CE6537A1-D6FC-4f65-9D91-7224C49458BB}">
                  <c15:layout/>
                </c:ext>
              </c:extLst>
            </c:dLbl>
            <c:dLbl>
              <c:idx val="6"/>
              <c:layout>
                <c:manualLayout>
                  <c:x val="-0.12016529172822067"/>
                  <c:y val="-3.3152889243559108E-2"/>
                </c:manualLayout>
              </c:layout>
              <c:tx>
                <c:rich>
                  <a:bodyPr/>
                  <a:lstStyle/>
                  <a:p>
                    <a:r>
                      <a:rPr lang="ja-JP" altLang="en-US" sz="1601" dirty="0"/>
                      <a:t>多発地点への</a:t>
                    </a:r>
                    <a:endParaRPr lang="ja-JP" altLang="en-US" sz="1600" dirty="0"/>
                  </a:p>
                  <a:p>
                    <a:r>
                      <a:rPr lang="ja-JP" altLang="en-US" sz="1601" dirty="0"/>
                      <a:t>鳥居の設置</a:t>
                    </a:r>
                    <a:endParaRPr lang="ja-JP" altLang="en-US" sz="1600" dirty="0"/>
                  </a:p>
                  <a:p>
                    <a:r>
                      <a:rPr lang="ja-JP" altLang="en-US" sz="1601" dirty="0"/>
                      <a:t> </a:t>
                    </a:r>
                    <a:r>
                      <a:rPr lang="en-US" altLang="ja-JP" sz="1601" dirty="0"/>
                      <a:t>1 (1.2%)</a:t>
                    </a:r>
                    <a:endParaRPr lang="ja-JP" altLang="en-US" dirty="0"/>
                  </a:p>
                </c:rich>
              </c:tx>
              <c:dLblPos val="bestFit"/>
              <c:extLst>
                <c:ext xmlns:c15="http://schemas.microsoft.com/office/drawing/2012/chart" uri="{CE6537A1-D6FC-4f65-9D91-7224C49458BB}">
                  <c15:layout/>
                </c:ext>
              </c:extLst>
            </c:dLbl>
            <c:dLbl>
              <c:idx val="7"/>
              <c:layout>
                <c:manualLayout>
                  <c:x val="2.4298097536487717E-2"/>
                  <c:y val="-1.6328216939153799E-2"/>
                </c:manualLayout>
              </c:layout>
              <c:tx>
                <c:rich>
                  <a:bodyPr/>
                  <a:lstStyle/>
                  <a:p>
                    <a:r>
                      <a:rPr lang="ja-JP" altLang="en-US" sz="1601" dirty="0"/>
                      <a:t>不法</a:t>
                    </a:r>
                    <a:r>
                      <a:rPr lang="ja-JP" altLang="en-US" sz="1601" dirty="0" smtClean="0"/>
                      <a:t>投棄防止</a:t>
                    </a:r>
                    <a:endParaRPr lang="ja-JP" altLang="en-US" sz="1600" dirty="0" smtClean="0"/>
                  </a:p>
                  <a:p>
                    <a:r>
                      <a:rPr lang="ja-JP" altLang="en-US" sz="1601" dirty="0" smtClean="0"/>
                      <a:t>   条例</a:t>
                    </a:r>
                    <a:r>
                      <a:rPr lang="ja-JP" altLang="en-US" sz="1601" dirty="0"/>
                      <a:t>の制定</a:t>
                    </a:r>
                    <a:endParaRPr lang="ja-JP" altLang="en-US" sz="1600" dirty="0"/>
                  </a:p>
                  <a:p>
                    <a:r>
                      <a:rPr lang="ja-JP" altLang="en-US" sz="1601" dirty="0"/>
                      <a:t> </a:t>
                    </a:r>
                    <a:r>
                      <a:rPr lang="en-US" altLang="ja-JP" sz="1601" dirty="0"/>
                      <a:t>0 (0.0%)</a:t>
                    </a:r>
                    <a:endParaRPr lang="ja-JP" altLang="en-US" dirty="0"/>
                  </a:p>
                </c:rich>
              </c:tx>
              <c:dLblPos val="bestFit"/>
              <c:extLst>
                <c:ext xmlns:c15="http://schemas.microsoft.com/office/drawing/2012/chart" uri="{CE6537A1-D6FC-4f65-9D91-7224C49458BB}">
                  <c15:layout/>
                </c:ext>
              </c:extLst>
            </c:dLbl>
            <c:dLbl>
              <c:idx val="8"/>
              <c:layout>
                <c:manualLayout>
                  <c:x val="0.1430970118546499"/>
                  <c:y val="-7.9559171881550192E-3"/>
                </c:manualLayout>
              </c:layout>
              <c:tx>
                <c:rich>
                  <a:bodyPr/>
                  <a:lstStyle/>
                  <a:p>
                    <a:r>
                      <a:rPr lang="ja-JP" altLang="en-US" sz="1601" dirty="0"/>
                      <a:t>その他</a:t>
                    </a:r>
                    <a:endParaRPr lang="ja-JP" altLang="en-US" sz="1600" dirty="0"/>
                  </a:p>
                  <a:p>
                    <a:r>
                      <a:rPr lang="ja-JP" altLang="en-US" sz="1601" dirty="0"/>
                      <a:t> </a:t>
                    </a:r>
                    <a:r>
                      <a:rPr lang="en-US" altLang="ja-JP" sz="1601" dirty="0"/>
                      <a:t>2 (2.4%)</a:t>
                    </a:r>
                    <a:endParaRPr lang="ja-JP" altLang="en-US" dirty="0"/>
                  </a:p>
                </c:rich>
              </c:tx>
              <c:dLblPos val="bestFit"/>
              <c:extLst>
                <c:ext xmlns:c15="http://schemas.microsoft.com/office/drawing/2012/chart" uri="{CE6537A1-D6FC-4f65-9D91-7224C49458BB}">
                  <c15:layout/>
                </c:ext>
              </c:extLst>
            </c:dLbl>
            <c:numFmt formatCode="0.0%" sourceLinked="0"/>
            <c:spPr>
              <a:noFill/>
              <a:ln>
                <a:noFill/>
              </a:ln>
              <a:effectLst/>
            </c:spPr>
            <c:txPr>
              <a:bodyPr/>
              <a:lstStyle/>
              <a:p>
                <a:pPr>
                  <a:defRPr sz="1601"/>
                </a:pPr>
                <a:endParaRPr lang="ja-JP"/>
              </a:p>
            </c:txPr>
            <c:showCatName val="1"/>
            <c:showLeaderLines val="1"/>
            <c:extLst>
              <c:ext xmlns:c15="http://schemas.microsoft.com/office/drawing/2012/chart" uri="{CE6537A1-D6FC-4f65-9D91-7224C49458BB}"/>
            </c:extLst>
          </c:dLbls>
          <c:cat>
            <c:strRef>
              <c:f>Sheet1!$A$2:$A$10</c:f>
              <c:strCache>
                <c:ptCount val="9"/>
                <c:pt idx="0">
                  <c:v>市によるパトロールの強化</c:v>
                </c:pt>
                <c:pt idx="1">
                  <c:v>監視カメラの設置</c:v>
                </c:pt>
                <c:pt idx="2">
                  <c:v>警告看板の設置</c:v>
                </c:pt>
                <c:pt idx="3">
                  <c:v>不法投棄物の検査による投棄者の割り出し</c:v>
                </c:pt>
                <c:pt idx="4">
                  <c:v>郵便局など外部団体との通報協定</c:v>
                </c:pt>
                <c:pt idx="5">
                  <c:v>住民による通報制度</c:v>
                </c:pt>
                <c:pt idx="6">
                  <c:v>多発地点への鳥居の設置</c:v>
                </c:pt>
                <c:pt idx="7">
                  <c:v>不法投棄防止条例の制定</c:v>
                </c:pt>
                <c:pt idx="8">
                  <c:v>その他</c:v>
                </c:pt>
              </c:strCache>
            </c:strRef>
          </c:cat>
          <c:val>
            <c:numRef>
              <c:f>Sheet1!$B$2:$B$10</c:f>
              <c:numCache>
                <c:formatCode>General</c:formatCode>
                <c:ptCount val="9"/>
                <c:pt idx="0">
                  <c:v>31</c:v>
                </c:pt>
                <c:pt idx="1">
                  <c:v>20</c:v>
                </c:pt>
                <c:pt idx="2">
                  <c:v>16</c:v>
                </c:pt>
                <c:pt idx="3">
                  <c:v>9</c:v>
                </c:pt>
                <c:pt idx="4">
                  <c:v>2</c:v>
                </c:pt>
                <c:pt idx="5">
                  <c:v>2</c:v>
                </c:pt>
                <c:pt idx="6">
                  <c:v>1</c:v>
                </c:pt>
                <c:pt idx="7">
                  <c:v>0</c:v>
                </c:pt>
                <c:pt idx="8">
                  <c:v>2</c:v>
                </c:pt>
              </c:numCache>
            </c:numRef>
          </c:val>
        </c:ser>
        <c:firstSliceAng val="0"/>
      </c:pieChart>
      <c:spPr>
        <a:noFill/>
        <a:ln w="25410">
          <a:noFill/>
        </a:ln>
      </c:spPr>
    </c:plotArea>
    <c:plotVisOnly val="1"/>
    <c:dispBlanksAs val="zero"/>
  </c:chart>
  <c:txPr>
    <a:bodyPr/>
    <a:lstStyle/>
    <a:p>
      <a:pPr>
        <a:defRPr sz="1801"/>
      </a:pPr>
      <a:endParaRPr lang="ja-JP"/>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style val="4"/>
  <c:chart>
    <c:autoTitleDeleted val="1"/>
    <c:plotArea>
      <c:layout>
        <c:manualLayout>
          <c:layoutTarget val="inner"/>
          <c:xMode val="edge"/>
          <c:yMode val="edge"/>
          <c:x val="0.49274248524364406"/>
          <c:y val="3.3950617283950615E-2"/>
          <c:w val="0.48463308036721658"/>
          <c:h val="0.82094415281423161"/>
        </c:manualLayout>
      </c:layout>
      <c:barChart>
        <c:barDir val="bar"/>
        <c:grouping val="stacked"/>
        <c:ser>
          <c:idx val="0"/>
          <c:order val="0"/>
          <c:tx>
            <c:strRef>
              <c:f>Sheet1!$B$1</c:f>
              <c:strCache>
                <c:ptCount val="1"/>
                <c:pt idx="0">
                  <c:v>系列 1</c:v>
                </c:pt>
              </c:strCache>
            </c:strRef>
          </c:tx>
          <c:dLbls>
            <c:dLbl>
              <c:idx val="0"/>
              <c:layout>
                <c:manualLayout>
                  <c:x val="0.19607843137254921"/>
                  <c:y val="-3.0864197530864252E-3"/>
                </c:manualLayout>
              </c:layout>
              <c:spPr/>
              <c:txPr>
                <a:bodyPr/>
                <a:lstStyle/>
                <a:p>
                  <a:pPr>
                    <a:defRPr/>
                  </a:pPr>
                  <a:endParaRPr lang="ja-JP"/>
                </a:p>
              </c:txPr>
              <c:dLblPos val="ctr"/>
              <c:showVal val="1"/>
              <c:extLst>
                <c:ext xmlns:c15="http://schemas.microsoft.com/office/drawing/2012/chart" uri="{CE6537A1-D6FC-4f65-9D91-7224C49458BB}">
                  <c15:layout/>
                </c:ext>
              </c:extLst>
            </c:dLbl>
            <c:dLbl>
              <c:idx val="1"/>
              <c:layout>
                <c:manualLayout>
                  <c:x val="0.1975867269984917"/>
                  <c:y val="0"/>
                </c:manualLayout>
              </c:layout>
              <c:spPr/>
              <c:txPr>
                <a:bodyPr/>
                <a:lstStyle/>
                <a:p>
                  <a:pPr>
                    <a:defRPr/>
                  </a:pPr>
                  <a:endParaRPr lang="ja-JP"/>
                </a:p>
              </c:txPr>
              <c:dLblPos val="ctr"/>
              <c:showVal val="1"/>
              <c:extLst>
                <c:ext xmlns:c15="http://schemas.microsoft.com/office/drawing/2012/chart" uri="{CE6537A1-D6FC-4f65-9D91-7224C49458BB}">
                  <c15:layout/>
                </c:ext>
              </c:extLst>
            </c:dLbl>
            <c:dLbl>
              <c:idx val="2"/>
              <c:layout>
                <c:manualLayout>
                  <c:x val="0.2051282051282052"/>
                  <c:y val="3.086419753086368E-3"/>
                </c:manualLayout>
              </c:layout>
              <c:spPr/>
              <c:txPr>
                <a:bodyPr/>
                <a:lstStyle/>
                <a:p>
                  <a:pPr>
                    <a:defRPr/>
                  </a:pPr>
                  <a:endParaRPr lang="ja-JP"/>
                </a:p>
              </c:txPr>
              <c:dLblPos val="ctr"/>
              <c:showVal val="1"/>
              <c:extLst>
                <c:ext xmlns:c15="http://schemas.microsoft.com/office/drawing/2012/chart" uri="{CE6537A1-D6FC-4f65-9D91-7224C49458BB}">
                  <c15:layout/>
                </c:ext>
              </c:extLst>
            </c:dLbl>
            <c:dLbl>
              <c:idx val="3"/>
              <c:layout>
                <c:manualLayout>
                  <c:x val="0.22624434389140338"/>
                  <c:y val="-3.0864197530864252E-3"/>
                </c:manualLayout>
              </c:layout>
              <c:spPr/>
              <c:txPr>
                <a:bodyPr/>
                <a:lstStyle/>
                <a:p>
                  <a:pPr>
                    <a:defRPr/>
                  </a:pPr>
                  <a:endParaRPr lang="ja-JP"/>
                </a:p>
              </c:txPr>
              <c:dLblPos val="ctr"/>
              <c:showVal val="1"/>
              <c:extLst>
                <c:ext xmlns:c15="http://schemas.microsoft.com/office/drawing/2012/chart" uri="{CE6537A1-D6FC-4f65-9D91-7224C49458BB}">
                  <c15:layout/>
                </c:ext>
              </c:extLst>
            </c:dLbl>
            <c:dLbl>
              <c:idx val="4"/>
              <c:layout>
                <c:manualLayout>
                  <c:x val="0.23378582202111625"/>
                  <c:y val="0"/>
                </c:manualLayout>
              </c:layout>
              <c:spPr/>
              <c:txPr>
                <a:bodyPr/>
                <a:lstStyle/>
                <a:p>
                  <a:pPr>
                    <a:defRPr/>
                  </a:pPr>
                  <a:endParaRPr lang="ja-JP"/>
                </a:p>
              </c:txPr>
              <c:dLblPos val="ctr"/>
              <c:showVal val="1"/>
              <c:extLst>
                <c:ext xmlns:c15="http://schemas.microsoft.com/office/drawing/2012/chart" uri="{CE6537A1-D6FC-4f65-9D91-7224C49458BB}">
                  <c15:layout/>
                </c:ext>
              </c:extLst>
            </c:dLbl>
            <c:dLbl>
              <c:idx val="5"/>
              <c:layout>
                <c:manualLayout>
                  <c:x val="0.2352941176470589"/>
                  <c:y val="0"/>
                </c:manualLayout>
              </c:layout>
              <c:spPr/>
              <c:txPr>
                <a:bodyPr/>
                <a:lstStyle/>
                <a:p>
                  <a:pPr>
                    <a:defRPr/>
                  </a:pPr>
                  <a:endParaRPr lang="ja-JP"/>
                </a:p>
              </c:txPr>
              <c:dLblPos val="ct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Sheet1!$A$2:$A$7</c:f>
              <c:strCache>
                <c:ptCount val="6"/>
                <c:pt idx="0">
                  <c:v>リサイクルの拡充による減量の受け皿整備</c:v>
                </c:pt>
                <c:pt idx="1">
                  <c:v>簡易包装などの事業者への働きかけ</c:v>
                </c:pt>
                <c:pt idx="2">
                  <c:v>十分な不法投棄・不適正排出対策</c:v>
                </c:pt>
                <c:pt idx="3">
                  <c:v>手数料設定にあたっての説明・意見聴取</c:v>
                </c:pt>
                <c:pt idx="4">
                  <c:v>有料化による減量効果や費用対効果の説明</c:v>
                </c:pt>
                <c:pt idx="5">
                  <c:v>集めた手数料の使い道を明らかにすること</c:v>
                </c:pt>
              </c:strCache>
            </c:strRef>
          </c:cat>
          <c:val>
            <c:numRef>
              <c:f>Sheet1!$B$2:$B$7</c:f>
              <c:numCache>
                <c:formatCode>General</c:formatCode>
                <c:ptCount val="6"/>
                <c:pt idx="0">
                  <c:v>39.800000000000004</c:v>
                </c:pt>
                <c:pt idx="1">
                  <c:v>40.300000000000004</c:v>
                </c:pt>
                <c:pt idx="2">
                  <c:v>42.7</c:v>
                </c:pt>
                <c:pt idx="3">
                  <c:v>47.7</c:v>
                </c:pt>
                <c:pt idx="4">
                  <c:v>48.7</c:v>
                </c:pt>
                <c:pt idx="5">
                  <c:v>49.8</c:v>
                </c:pt>
              </c:numCache>
            </c:numRef>
          </c:val>
        </c:ser>
        <c:dLbls>
          <c:showVal val="1"/>
        </c:dLbls>
        <c:gapWidth val="75"/>
        <c:overlap val="100"/>
        <c:axId val="83808256"/>
        <c:axId val="83809792"/>
      </c:barChart>
      <c:catAx>
        <c:axId val="83808256"/>
        <c:scaling>
          <c:orientation val="minMax"/>
        </c:scaling>
        <c:axPos val="l"/>
        <c:numFmt formatCode="General" sourceLinked="1"/>
        <c:majorTickMark val="none"/>
        <c:tickLblPos val="nextTo"/>
        <c:txPr>
          <a:bodyPr/>
          <a:lstStyle/>
          <a:p>
            <a:pPr>
              <a:defRPr sz="1634"/>
            </a:pPr>
            <a:endParaRPr lang="ja-JP"/>
          </a:p>
        </c:txPr>
        <c:crossAx val="83809792"/>
        <c:crosses val="autoZero"/>
        <c:auto val="1"/>
        <c:lblAlgn val="ctr"/>
        <c:lblOffset val="100"/>
      </c:catAx>
      <c:valAx>
        <c:axId val="83809792"/>
        <c:scaling>
          <c:orientation val="minMax"/>
        </c:scaling>
        <c:axPos val="b"/>
        <c:numFmt formatCode="General" sourceLinked="1"/>
        <c:majorTickMark val="none"/>
        <c:tickLblPos val="nextTo"/>
        <c:crossAx val="83808256"/>
        <c:crosses val="autoZero"/>
        <c:crossBetween val="between"/>
      </c:valAx>
    </c:plotArea>
    <c:plotVisOnly val="1"/>
    <c:dispBlanksAs val="gap"/>
  </c:chart>
  <c:txPr>
    <a:bodyPr/>
    <a:lstStyle/>
    <a:p>
      <a:pPr>
        <a:defRPr sz="1838"/>
      </a:pPr>
      <a:endParaRPr lang="ja-JP"/>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style val="26"/>
  <c:chart>
    <c:title>
      <c:tx>
        <c:rich>
          <a:bodyPr/>
          <a:lstStyle/>
          <a:p>
            <a:pPr>
              <a:defRPr sz="1600" b="0"/>
            </a:pPr>
            <a:r>
              <a:rPr lang="en-US" altLang="ja-JP" sz="1600" b="0" dirty="0" smtClean="0"/>
              <a:t>N=187</a:t>
            </a:r>
            <a:endParaRPr lang="ja-JP" altLang="en-US" sz="1600" b="0" dirty="0"/>
          </a:p>
        </c:rich>
      </c:tx>
      <c:layout>
        <c:manualLayout>
          <c:xMode val="edge"/>
          <c:yMode val="edge"/>
          <c:x val="0.4649922548368754"/>
          <c:y val="0.92879684157127462"/>
        </c:manualLayout>
      </c:layout>
    </c:title>
    <c:plotArea>
      <c:layout>
        <c:manualLayout>
          <c:layoutTarget val="inner"/>
          <c:xMode val="edge"/>
          <c:yMode val="edge"/>
          <c:x val="0.31081600376876006"/>
          <c:y val="0.11791037620060088"/>
          <c:w val="0.4318895207543505"/>
          <c:h val="0.78530867353533385"/>
        </c:manualLayout>
      </c:layout>
      <c:pieChart>
        <c:varyColors val="1"/>
        <c:ser>
          <c:idx val="0"/>
          <c:order val="0"/>
          <c:tx>
            <c:strRef>
              <c:f>Sheet1!$B$1</c:f>
              <c:strCache>
                <c:ptCount val="1"/>
                <c:pt idx="0">
                  <c:v>件数</c:v>
                </c:pt>
              </c:strCache>
            </c:strRef>
          </c:tx>
          <c:dLbls>
            <c:dLbl>
              <c:idx val="0"/>
              <c:layout>
                <c:manualLayout>
                  <c:x val="5.1838279830405849E-2"/>
                  <c:y val="-5.0550788859741062E-2"/>
                </c:manualLayout>
              </c:layout>
              <c:tx>
                <c:rich>
                  <a:bodyPr/>
                  <a:lstStyle/>
                  <a:p>
                    <a:r>
                      <a:rPr lang="ja-JP" altLang="en-US" dirty="0"/>
                      <a:t>特定財源
</a:t>
                    </a:r>
                    <a:r>
                      <a:rPr lang="en-US" altLang="ja-JP" dirty="0"/>
                      <a:t>149
</a:t>
                    </a:r>
                    <a:r>
                      <a:rPr lang="en-US" altLang="ja-JP" dirty="0" smtClean="0"/>
                      <a:t>(79.7%)</a:t>
                    </a:r>
                    <a:endParaRPr lang="ja-JP" altLang="en-US" dirty="0"/>
                  </a:p>
                </c:rich>
              </c:tx>
              <c:extLst>
                <c:ext xmlns:c15="http://schemas.microsoft.com/office/drawing/2012/chart" uri="{CE6537A1-D6FC-4f65-9D91-7224C49458BB}">
                  <c15:layout/>
                </c:ext>
              </c:extLst>
            </c:dLbl>
            <c:dLbl>
              <c:idx val="1"/>
              <c:layout>
                <c:manualLayout>
                  <c:x val="-5.0927215828790666E-2"/>
                  <c:y val="0.16557757984322888"/>
                </c:manualLayout>
              </c:layout>
              <c:tx>
                <c:rich>
                  <a:bodyPr/>
                  <a:lstStyle/>
                  <a:p>
                    <a:r>
                      <a:rPr lang="ja-JP" altLang="en-US" dirty="0"/>
                      <a:t>一般財源
</a:t>
                    </a:r>
                    <a:r>
                      <a:rPr lang="en-US" altLang="ja-JP"/>
                      <a:t>35
</a:t>
                    </a:r>
                    <a:r>
                      <a:rPr lang="en-US" altLang="ja-JP" smtClean="0"/>
                      <a:t>(18.7%)</a:t>
                    </a:r>
                    <a:endParaRPr lang="ja-JP" altLang="en-US"/>
                  </a:p>
                </c:rich>
              </c:tx>
              <c:extLst>
                <c:ext xmlns:c15="http://schemas.microsoft.com/office/drawing/2012/chart" uri="{CE6537A1-D6FC-4f65-9D91-7224C49458BB}">
                  <c15:layout/>
                </c:ext>
              </c:extLst>
            </c:dLbl>
            <c:dLbl>
              <c:idx val="2"/>
              <c:tx>
                <c:rich>
                  <a:bodyPr/>
                  <a:lstStyle/>
                  <a:p>
                    <a:r>
                      <a:rPr lang="ja-JP" altLang="en-US" dirty="0" smtClean="0"/>
                      <a:t>その他</a:t>
                    </a:r>
                    <a:r>
                      <a:rPr lang="en-US" altLang="ja-JP" dirty="0" smtClean="0"/>
                      <a:t>3</a:t>
                    </a:r>
                    <a:endParaRPr lang="ja-JP" altLang="en-US" baseline="0" dirty="0" smtClean="0"/>
                  </a:p>
                  <a:p>
                    <a:r>
                      <a:rPr lang="en-US" altLang="ja-JP" dirty="0" smtClean="0"/>
                      <a:t>(1.6%)</a:t>
                    </a:r>
                    <a:endParaRPr lang="ja-JP" altLang="en-US" dirty="0"/>
                  </a:p>
                </c:rich>
              </c:tx>
              <c:extLst>
                <c:ext xmlns:c15="http://schemas.microsoft.com/office/drawing/2012/chart" uri="{CE6537A1-D6FC-4f65-9D91-7224C49458BB}">
                  <c15:layout/>
                </c:ext>
              </c:extLst>
            </c:dLbl>
            <c:numFmt formatCode="0.0%" sourceLinked="0"/>
            <c:spPr>
              <a:noFill/>
              <a:ln>
                <a:noFill/>
              </a:ln>
              <a:effectLst/>
            </c:spPr>
            <c:txPr>
              <a:bodyPr/>
              <a:lstStyle/>
              <a:p>
                <a:pPr>
                  <a:defRPr sz="1600"/>
                </a:pPr>
                <a:endParaRPr lang="ja-JP"/>
              </a:p>
            </c:txPr>
            <c:showVal val="1"/>
            <c:showCatName val="1"/>
            <c:showPercent val="1"/>
            <c:separator>
</c:separator>
            <c:showLeaderLines val="1"/>
            <c:extLst>
              <c:ext xmlns:c15="http://schemas.microsoft.com/office/drawing/2012/chart" uri="{CE6537A1-D6FC-4f65-9D91-7224C49458BB}"/>
            </c:extLst>
          </c:dLbls>
          <c:cat>
            <c:strRef>
              <c:f>Sheet1!$A$2:$A$4</c:f>
              <c:strCache>
                <c:ptCount val="3"/>
                <c:pt idx="0">
                  <c:v>特定財源</c:v>
                </c:pt>
                <c:pt idx="1">
                  <c:v>一般財源</c:v>
                </c:pt>
                <c:pt idx="2">
                  <c:v>その他</c:v>
                </c:pt>
              </c:strCache>
            </c:strRef>
          </c:cat>
          <c:val>
            <c:numRef>
              <c:f>Sheet1!$B$2:$B$4</c:f>
              <c:numCache>
                <c:formatCode>General</c:formatCode>
                <c:ptCount val="3"/>
                <c:pt idx="0">
                  <c:v>149</c:v>
                </c:pt>
                <c:pt idx="1">
                  <c:v>35</c:v>
                </c:pt>
                <c:pt idx="2">
                  <c:v>3</c:v>
                </c:pt>
              </c:numCache>
            </c:numRef>
          </c:val>
        </c:ser>
        <c:firstSliceAng val="0"/>
      </c:pieChart>
      <c:spPr>
        <a:noFill/>
        <a:ln w="25401">
          <a:noFill/>
        </a:ln>
      </c:spPr>
    </c:plotArea>
    <c:plotVisOnly val="1"/>
    <c:dispBlanksAs val="zero"/>
  </c:chart>
  <c:txPr>
    <a:bodyPr/>
    <a:lstStyle/>
    <a:p>
      <a:pPr>
        <a:defRPr sz="1800"/>
      </a:pPr>
      <a:endParaRPr lang="ja-JP"/>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ja-JP"/>
  <c:style val="26"/>
  <c:chart>
    <c:title>
      <c:tx>
        <c:rich>
          <a:bodyPr/>
          <a:lstStyle/>
          <a:p>
            <a:pPr>
              <a:defRPr sz="1600" b="0"/>
            </a:pPr>
            <a:r>
              <a:rPr lang="en-US" altLang="ja-JP" sz="1600" b="0" dirty="0" smtClean="0"/>
              <a:t>N=187</a:t>
            </a:r>
            <a:endParaRPr lang="ja-JP" altLang="en-US" sz="1600" b="0" dirty="0"/>
          </a:p>
        </c:rich>
      </c:tx>
      <c:layout>
        <c:manualLayout>
          <c:xMode val="edge"/>
          <c:yMode val="edge"/>
          <c:x val="0.47116507981859795"/>
          <c:y val="0.92037870266216759"/>
        </c:manualLayout>
      </c:layout>
    </c:title>
    <c:plotArea>
      <c:layout>
        <c:manualLayout>
          <c:layoutTarget val="inner"/>
          <c:xMode val="edge"/>
          <c:yMode val="edge"/>
          <c:x val="0.29562931369689915"/>
          <c:y val="0.12632847418328427"/>
          <c:w val="0.4318895207543505"/>
          <c:h val="0.78530867353533385"/>
        </c:manualLayout>
      </c:layout>
      <c:pieChart>
        <c:varyColors val="1"/>
        <c:ser>
          <c:idx val="0"/>
          <c:order val="0"/>
          <c:tx>
            <c:strRef>
              <c:f>Sheet1!$B$1</c:f>
              <c:strCache>
                <c:ptCount val="1"/>
                <c:pt idx="0">
                  <c:v>件数</c:v>
                </c:pt>
              </c:strCache>
            </c:strRef>
          </c:tx>
          <c:dLbls>
            <c:dLbl>
              <c:idx val="0"/>
              <c:layout>
                <c:manualLayout>
                  <c:x val="7.4259371424725773E-2"/>
                  <c:y val="-2.319175459272526E-2"/>
                </c:manualLayout>
              </c:layout>
              <c:tx>
                <c:rich>
                  <a:bodyPr/>
                  <a:lstStyle/>
                  <a:p>
                    <a:r>
                      <a:rPr lang="ja-JP" altLang="en-US" dirty="0"/>
                      <a:t>基金制度はない
</a:t>
                    </a:r>
                    <a:r>
                      <a:rPr lang="en-US" altLang="ja-JP"/>
                      <a:t>166
</a:t>
                    </a:r>
                    <a:r>
                      <a:rPr lang="en-US" altLang="ja-JP" smtClean="0"/>
                      <a:t>(88.8%)</a:t>
                    </a:r>
                    <a:endParaRPr lang="ja-JP" altLang="en-US"/>
                  </a:p>
                </c:rich>
              </c:tx>
              <c:extLst>
                <c:ext xmlns:c15="http://schemas.microsoft.com/office/drawing/2012/chart" uri="{CE6537A1-D6FC-4f65-9D91-7224C49458BB}">
                  <c15:layout/>
                </c:ext>
              </c:extLst>
            </c:dLbl>
            <c:dLbl>
              <c:idx val="1"/>
              <c:tx>
                <c:rich>
                  <a:bodyPr/>
                  <a:lstStyle/>
                  <a:p>
                    <a:r>
                      <a:rPr lang="ja-JP" altLang="en-US"/>
                      <a:t>基金制度</a:t>
                    </a:r>
                    <a:r>
                      <a:rPr lang="ja-JP" altLang="en-US" smtClean="0"/>
                      <a:t>を</a:t>
                    </a:r>
                  </a:p>
                  <a:p>
                    <a:r>
                      <a:rPr lang="ja-JP" altLang="en-US" smtClean="0"/>
                      <a:t>設けて</a:t>
                    </a:r>
                    <a:r>
                      <a:rPr lang="ja-JP" altLang="en-US"/>
                      <a:t>いる
</a:t>
                    </a:r>
                    <a:r>
                      <a:rPr lang="en-US" altLang="ja-JP" dirty="0"/>
                      <a:t>21</a:t>
                    </a:r>
                    <a:r>
                      <a:rPr lang="ja-JP" altLang="en-US"/>
                      <a:t>
</a:t>
                    </a:r>
                    <a:r>
                      <a:rPr lang="en-US" altLang="ja-JP" smtClean="0"/>
                      <a:t>(11.2%)</a:t>
                    </a:r>
                    <a:endParaRPr lang="ja-JP" altLang="en-US" dirty="0"/>
                  </a:p>
                </c:rich>
              </c:tx>
              <c:extLst>
                <c:ext xmlns:c15="http://schemas.microsoft.com/office/drawing/2012/chart" uri="{CE6537A1-D6FC-4f65-9D91-7224C49458BB}">
                  <c15:layout/>
                </c:ext>
              </c:extLst>
            </c:dLbl>
            <c:numFmt formatCode="0.0%" sourceLinked="0"/>
            <c:spPr>
              <a:noFill/>
              <a:ln>
                <a:noFill/>
              </a:ln>
              <a:effectLst/>
            </c:spPr>
            <c:txPr>
              <a:bodyPr/>
              <a:lstStyle/>
              <a:p>
                <a:pPr>
                  <a:defRPr sz="1600"/>
                </a:pPr>
                <a:endParaRPr lang="ja-JP"/>
              </a:p>
            </c:txPr>
            <c:showVal val="1"/>
            <c:showCatName val="1"/>
            <c:showPercent val="1"/>
            <c:separator>
</c:separator>
            <c:showLeaderLines val="1"/>
            <c:extLst>
              <c:ext xmlns:c15="http://schemas.microsoft.com/office/drawing/2012/chart" uri="{CE6537A1-D6FC-4f65-9D91-7224C49458BB}"/>
            </c:extLst>
          </c:dLbls>
          <c:cat>
            <c:strRef>
              <c:f>Sheet1!$A$2:$A$3</c:f>
              <c:strCache>
                <c:ptCount val="2"/>
                <c:pt idx="0">
                  <c:v>基金制度はない</c:v>
                </c:pt>
                <c:pt idx="1">
                  <c:v>基金制度を設けている</c:v>
                </c:pt>
              </c:strCache>
            </c:strRef>
          </c:cat>
          <c:val>
            <c:numRef>
              <c:f>Sheet1!$B$2:$B$3</c:f>
              <c:numCache>
                <c:formatCode>General</c:formatCode>
                <c:ptCount val="2"/>
                <c:pt idx="0">
                  <c:v>166</c:v>
                </c:pt>
                <c:pt idx="1">
                  <c:v>21</c:v>
                </c:pt>
              </c:numCache>
            </c:numRef>
          </c:val>
        </c:ser>
        <c:firstSliceAng val="0"/>
      </c:pieChart>
      <c:spPr>
        <a:noFill/>
        <a:ln w="25401">
          <a:noFill/>
        </a:ln>
      </c:spPr>
    </c:plotArea>
    <c:plotVisOnly val="1"/>
    <c:dispBlanksAs val="zero"/>
  </c:chart>
  <c:txPr>
    <a:bodyPr/>
    <a:lstStyle/>
    <a:p>
      <a:pPr>
        <a:defRPr sz="1800"/>
      </a:pPr>
      <a:endParaRPr lang="ja-JP"/>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ja-JP"/>
  <c:style val="26"/>
  <c:chart>
    <c:title>
      <c:tx>
        <c:rich>
          <a:bodyPr/>
          <a:lstStyle/>
          <a:p>
            <a:pPr>
              <a:defRPr sz="1600" b="0"/>
            </a:pPr>
            <a:r>
              <a:rPr lang="en-US" altLang="ja-JP" sz="1600" b="0" dirty="0" smtClean="0"/>
              <a:t>N=24</a:t>
            </a:r>
            <a:endParaRPr lang="ja-JP" altLang="en-US" sz="1600" b="0" dirty="0"/>
          </a:p>
        </c:rich>
      </c:tx>
      <c:layout>
        <c:manualLayout>
          <c:xMode val="edge"/>
          <c:yMode val="edge"/>
          <c:x val="0.48196752353661232"/>
          <c:y val="0.88390039480359073"/>
        </c:manualLayout>
      </c:layout>
    </c:title>
    <c:plotArea>
      <c:layout>
        <c:manualLayout>
          <c:layoutTarget val="inner"/>
          <c:xMode val="edge"/>
          <c:yMode val="edge"/>
          <c:x val="0.29986208321182112"/>
          <c:y val="8.7101021373793788E-2"/>
          <c:w val="0.41879447360746597"/>
          <c:h val="0.76149782930174192"/>
        </c:manualLayout>
      </c:layout>
      <c:pieChart>
        <c:varyColors val="1"/>
        <c:ser>
          <c:idx val="0"/>
          <c:order val="0"/>
          <c:tx>
            <c:strRef>
              <c:f>Sheet1!$B$1</c:f>
              <c:strCache>
                <c:ptCount val="1"/>
                <c:pt idx="0">
                  <c:v>件数</c:v>
                </c:pt>
              </c:strCache>
            </c:strRef>
          </c:tx>
          <c:dLbls>
            <c:dLbl>
              <c:idx val="0"/>
              <c:layout>
                <c:manualLayout>
                  <c:x val="2.7866724992709244E-2"/>
                  <c:y val="2.4414257123678899E-2"/>
                </c:manualLayout>
              </c:layout>
              <c:tx>
                <c:rich>
                  <a:bodyPr/>
                  <a:lstStyle/>
                  <a:p>
                    <a:r>
                      <a:rPr lang="ja-JP" altLang="en-US" dirty="0"/>
                      <a:t>ごみ処理・リサイクル推進事業
</a:t>
                    </a:r>
                    <a:r>
                      <a:rPr lang="en-US" altLang="ja-JP" dirty="0" smtClean="0"/>
                      <a:t>10</a:t>
                    </a:r>
                    <a:r>
                      <a:rPr lang="ja-JP" altLang="en-US" baseline="0" dirty="0" smtClean="0"/>
                      <a:t> </a:t>
                    </a:r>
                    <a:r>
                      <a:rPr lang="en-US" altLang="ja-JP" dirty="0" smtClean="0"/>
                      <a:t>(41.7%)</a:t>
                    </a:r>
                    <a:endParaRPr lang="ja-JP" altLang="en-US" dirty="0"/>
                  </a:p>
                </c:rich>
              </c:tx>
              <c:extLst>
                <c:ext xmlns:c15="http://schemas.microsoft.com/office/drawing/2012/chart" uri="{CE6537A1-D6FC-4f65-9D91-7224C49458BB}">
                  <c15:layout/>
                </c:ext>
              </c:extLst>
            </c:dLbl>
            <c:dLbl>
              <c:idx val="1"/>
              <c:layout>
                <c:manualLayout>
                  <c:x val="-0.15693873335277547"/>
                  <c:y val="-6.8453277236247889E-2"/>
                </c:manualLayout>
              </c:layout>
              <c:tx>
                <c:rich>
                  <a:bodyPr/>
                  <a:lstStyle/>
                  <a:p>
                    <a:r>
                      <a:rPr lang="ja-JP" altLang="en-US" dirty="0"/>
                      <a:t>ごみ焼却</a:t>
                    </a:r>
                    <a:r>
                      <a:rPr lang="ja-JP" altLang="en-US" dirty="0" smtClean="0"/>
                      <a:t>施設</a:t>
                    </a:r>
                  </a:p>
                  <a:p>
                    <a:r>
                      <a:rPr lang="ja-JP" altLang="en-US" dirty="0" smtClean="0"/>
                      <a:t>また</a:t>
                    </a:r>
                    <a:r>
                      <a:rPr lang="ja-JP" altLang="en-US" dirty="0"/>
                      <a:t>は</a:t>
                    </a:r>
                    <a:r>
                      <a:rPr lang="ja-JP" altLang="en-US" dirty="0" smtClean="0"/>
                      <a:t>最終処場</a:t>
                    </a:r>
                  </a:p>
                  <a:p>
                    <a:r>
                      <a:rPr lang="ja-JP" altLang="en-US" dirty="0" smtClean="0"/>
                      <a:t>の整備費</a:t>
                    </a:r>
                  </a:p>
                  <a:p>
                    <a:r>
                      <a:rPr lang="ja-JP" altLang="en-US" dirty="0" smtClean="0"/>
                      <a:t>積立て</a:t>
                    </a:r>
                    <a:r>
                      <a:rPr lang="ja-JP" altLang="en-US" dirty="0"/>
                      <a:t>
</a:t>
                    </a:r>
                    <a:r>
                      <a:rPr lang="en-US" altLang="ja-JP" dirty="0" smtClean="0"/>
                      <a:t>7</a:t>
                    </a:r>
                    <a:r>
                      <a:rPr lang="ja-JP" altLang="en-US" baseline="0" dirty="0" smtClean="0"/>
                      <a:t> </a:t>
                    </a:r>
                    <a:r>
                      <a:rPr lang="en-US" altLang="ja-JP" dirty="0" smtClean="0"/>
                      <a:t>(29.2%)</a:t>
                    </a:r>
                    <a:endParaRPr lang="ja-JP" altLang="en-US" dirty="0"/>
                  </a:p>
                </c:rich>
              </c:tx>
              <c:dLblPos val="bestFit"/>
              <c:extLst>
                <c:ext xmlns:c15="http://schemas.microsoft.com/office/drawing/2012/chart" uri="{CE6537A1-D6FC-4f65-9D91-7224C49458BB}">
                  <c15:layout/>
                </c:ext>
              </c:extLst>
            </c:dLbl>
            <c:dLbl>
              <c:idx val="2"/>
              <c:tx>
                <c:rich>
                  <a:bodyPr/>
                  <a:lstStyle/>
                  <a:p>
                    <a:r>
                      <a:rPr lang="ja-JP" altLang="en-US" dirty="0"/>
                      <a:t>ごみ減量以外の環境保全事業</a:t>
                    </a:r>
                    <a:r>
                      <a:rPr lang="ja-JP" altLang="en-US"/>
                      <a:t>
</a:t>
                    </a:r>
                    <a:r>
                      <a:rPr lang="en-US" altLang="ja-JP" smtClean="0"/>
                      <a:t>2</a:t>
                    </a:r>
                    <a:r>
                      <a:rPr lang="ja-JP" altLang="en-US" baseline="0" smtClean="0"/>
                      <a:t> </a:t>
                    </a:r>
                    <a:r>
                      <a:rPr lang="en-US" altLang="ja-JP" smtClean="0"/>
                      <a:t>(8.3%)</a:t>
                    </a:r>
                    <a:endParaRPr lang="ja-JP" altLang="en-US" dirty="0"/>
                  </a:p>
                </c:rich>
              </c:tx>
              <c:extLst>
                <c:ext xmlns:c15="http://schemas.microsoft.com/office/drawing/2012/chart" uri="{CE6537A1-D6FC-4f65-9D91-7224C49458BB}">
                  <c15:layout/>
                </c:ext>
              </c:extLst>
            </c:dLbl>
            <c:dLbl>
              <c:idx val="3"/>
              <c:layout>
                <c:manualLayout>
                  <c:x val="-4.9019785988289932E-2"/>
                  <c:y val="2.6813526052582842E-2"/>
                </c:manualLayout>
              </c:layout>
              <c:tx>
                <c:rich>
                  <a:bodyPr/>
                  <a:lstStyle/>
                  <a:p>
                    <a:r>
                      <a:rPr lang="ja-JP" altLang="en-US" dirty="0"/>
                      <a:t>その他
</a:t>
                    </a:r>
                    <a:r>
                      <a:rPr lang="en-US" altLang="ja-JP" dirty="0" smtClean="0"/>
                      <a:t>5</a:t>
                    </a:r>
                    <a:r>
                      <a:rPr lang="ja-JP" altLang="en-US" baseline="0" dirty="0" smtClean="0"/>
                      <a:t> </a:t>
                    </a:r>
                    <a:r>
                      <a:rPr lang="en-US" altLang="ja-JP" dirty="0" smtClean="0"/>
                      <a:t>(20.8%)</a:t>
                    </a:r>
                    <a:endParaRPr lang="ja-JP" altLang="en-US" dirty="0"/>
                  </a:p>
                </c:rich>
              </c:tx>
              <c:extLst>
                <c:ext xmlns:c15="http://schemas.microsoft.com/office/drawing/2012/chart" uri="{CE6537A1-D6FC-4f65-9D91-7224C49458BB}">
                  <c15:layout/>
                </c:ext>
              </c:extLst>
            </c:dLbl>
            <c:numFmt formatCode="0.0%" sourceLinked="0"/>
            <c:spPr>
              <a:noFill/>
              <a:ln>
                <a:noFill/>
              </a:ln>
              <a:effectLst/>
            </c:spPr>
            <c:txPr>
              <a:bodyPr/>
              <a:lstStyle/>
              <a:p>
                <a:pPr>
                  <a:defRPr sz="1600"/>
                </a:pPr>
                <a:endParaRPr lang="ja-JP"/>
              </a:p>
            </c:txPr>
            <c:showVal val="1"/>
            <c:showCatName val="1"/>
            <c:showPercent val="1"/>
            <c:separator>
</c:separator>
            <c:showLeaderLines val="1"/>
            <c:extLst>
              <c:ext xmlns:c15="http://schemas.microsoft.com/office/drawing/2012/chart" uri="{CE6537A1-D6FC-4f65-9D91-7224C49458BB}"/>
            </c:extLst>
          </c:dLbls>
          <c:cat>
            <c:strRef>
              <c:f>Sheet1!$A$2:$A$5</c:f>
              <c:strCache>
                <c:ptCount val="4"/>
                <c:pt idx="0">
                  <c:v>ごみ処理・リサイクル推進事業</c:v>
                </c:pt>
                <c:pt idx="1">
                  <c:v>ごみ焼却施設または最終処分場の建設費積み立て</c:v>
                </c:pt>
                <c:pt idx="2">
                  <c:v>ごみ減量以外の環境保全事業</c:v>
                </c:pt>
                <c:pt idx="3">
                  <c:v>その他</c:v>
                </c:pt>
              </c:strCache>
            </c:strRef>
          </c:cat>
          <c:val>
            <c:numRef>
              <c:f>Sheet1!$B$2:$B$5</c:f>
              <c:numCache>
                <c:formatCode>General</c:formatCode>
                <c:ptCount val="4"/>
                <c:pt idx="0">
                  <c:v>10</c:v>
                </c:pt>
                <c:pt idx="1">
                  <c:v>7</c:v>
                </c:pt>
                <c:pt idx="2">
                  <c:v>2</c:v>
                </c:pt>
                <c:pt idx="3">
                  <c:v>5</c:v>
                </c:pt>
              </c:numCache>
            </c:numRef>
          </c:val>
        </c:ser>
        <c:firstSliceAng val="0"/>
      </c:pieChart>
      <c:spPr>
        <a:noFill/>
        <a:ln w="25401">
          <a:noFill/>
        </a:ln>
      </c:spPr>
    </c:plotArea>
    <c:plotVisOnly val="1"/>
    <c:dispBlanksAs val="zero"/>
  </c:chart>
  <c:txPr>
    <a:bodyPr/>
    <a:lstStyle/>
    <a:p>
      <a:pPr>
        <a:defRPr sz="1800"/>
      </a:pPr>
      <a:endParaRPr lang="ja-JP"/>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9577475369926581"/>
          <c:y val="0.16465234371588688"/>
          <c:w val="0.33550363269808681"/>
          <c:h val="0.81079015236233121"/>
        </c:manualLayout>
      </c:layout>
      <c:doughnutChart>
        <c:varyColors val="1"/>
        <c:ser>
          <c:idx val="0"/>
          <c:order val="0"/>
          <c:tx>
            <c:strRef>
              <c:f>Sheet1!$B$1</c:f>
              <c:strCache>
                <c:ptCount val="1"/>
                <c:pt idx="0">
                  <c:v>売上高</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spPr>
              <a:solidFill>
                <a:schemeClr val="accent5"/>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0.13768120696869413"/>
                  <c:y val="-0.39401673692091982"/>
                </c:manualLayout>
              </c:layout>
              <c:tx>
                <c:rich>
                  <a:bodyPr rot="0" spcFirstLastPara="1" vertOverflow="ellipsis" vert="horz" wrap="square" lIns="38100" tIns="19050" rIns="38100" bIns="19050" anchor="ctr" anchorCtr="1">
                    <a:noAutofit/>
                  </a:bodyPr>
                  <a:lstStyle/>
                  <a:p>
                    <a:pPr>
                      <a:defRPr sz="1500" b="0" i="0" u="none" strike="noStrike" kern="1200" baseline="0">
                        <a:solidFill>
                          <a:schemeClr val="tx1"/>
                        </a:solidFill>
                        <a:latin typeface="Verdana" panose="020B0604030504040204" pitchFamily="34" charset="0"/>
                        <a:ea typeface="+mn-ea"/>
                        <a:cs typeface="+mn-cs"/>
                      </a:defRPr>
                    </a:pPr>
                    <a:fld id="{C18FE99C-C2AF-443E-9C2F-C28E864953C5}" type="CATEGORYNAME">
                      <a:rPr lang="ja-JP" altLang="en-US" smtClean="0"/>
                      <a:pPr>
                        <a:defRPr sz="1500" b="0" i="0" u="none" strike="noStrike" kern="1200" baseline="0">
                          <a:solidFill>
                            <a:schemeClr val="tx1"/>
                          </a:solidFill>
                          <a:latin typeface="Verdana" panose="020B0604030504040204" pitchFamily="34" charset="0"/>
                          <a:ea typeface="+mn-ea"/>
                          <a:cs typeface="+mn-cs"/>
                        </a:defRPr>
                      </a:pPr>
                      <a:t>[分類名]</a:t>
                    </a:fld>
                    <a:endParaRPr lang="ja-JP" altLang="en-US" baseline="0" dirty="0" smtClean="0"/>
                  </a:p>
                  <a:p>
                    <a:pPr>
                      <a:defRPr sz="1500" b="0" i="0" u="none" strike="noStrike" kern="1200" baseline="0">
                        <a:solidFill>
                          <a:schemeClr val="tx1"/>
                        </a:solidFill>
                        <a:latin typeface="Verdana" panose="020B0604030504040204" pitchFamily="34" charset="0"/>
                        <a:ea typeface="+mn-ea"/>
                        <a:cs typeface="+mn-cs"/>
                      </a:defRPr>
                    </a:pPr>
                    <a:fld id="{D9C6FB72-E26A-4862-BA2E-085DCF605B97}" type="VALUE">
                      <a:rPr lang="en-US" altLang="ja-JP" baseline="0" smtClean="0"/>
                      <a:pPr>
                        <a:defRPr sz="1500" b="0" i="0" u="none" strike="noStrike" kern="1200" baseline="0">
                          <a:solidFill>
                            <a:schemeClr val="tx1"/>
                          </a:solidFill>
                          <a:latin typeface="Verdana" panose="020B0604030504040204" pitchFamily="34" charset="0"/>
                          <a:ea typeface="+mn-ea"/>
                          <a:cs typeface="+mn-cs"/>
                        </a:defRPr>
                      </a:pPr>
                      <a:t>[値]</a:t>
                    </a:fld>
                    <a:r>
                      <a:rPr lang="ja-JP" altLang="en-US" sz="1400" baseline="0" dirty="0" smtClean="0"/>
                      <a:t>千円</a:t>
                    </a:r>
                  </a:p>
                </c:rich>
              </c:tx>
              <c:spPr>
                <a:noFill/>
                <a:ln>
                  <a:noFill/>
                </a:ln>
                <a:effectLst/>
              </c:spPr>
              <c:showVal val="1"/>
              <c:showCatName val="1"/>
              <c:extLst>
                <c:ext xmlns:c15="http://schemas.microsoft.com/office/drawing/2012/chart" uri="{CE6537A1-D6FC-4f65-9D91-7224C49458BB}">
                  <c15:layout>
                    <c:manualLayout>
                      <c:w val="0.17977053140096616"/>
                      <c:h val="0.36526810833817092"/>
                    </c:manualLayout>
                  </c15:layout>
                  <c15:dlblFieldTable/>
                  <c15:showDataLabelsRange val="0"/>
                </c:ext>
              </c:extLst>
            </c:dLbl>
            <c:dLbl>
              <c:idx val="1"/>
              <c:layout>
                <c:manualLayout>
                  <c:x val="-0.22802857000734439"/>
                  <c:y val="4.1094487792542982E-2"/>
                </c:manualLayout>
              </c:layout>
              <c:tx>
                <c:rich>
                  <a:bodyPr rot="0" spcFirstLastPara="1" vertOverflow="ellipsis" vert="horz" wrap="square" lIns="38100" tIns="19050" rIns="38100" bIns="19050" anchor="ctr" anchorCtr="1">
                    <a:noAutofit/>
                  </a:bodyPr>
                  <a:lstStyle/>
                  <a:p>
                    <a:pPr>
                      <a:defRPr sz="1500" b="0" i="0" u="none" strike="noStrike" kern="1200" baseline="0">
                        <a:solidFill>
                          <a:schemeClr val="tx1"/>
                        </a:solidFill>
                        <a:latin typeface="Verdana" panose="020B0604030504040204" pitchFamily="34" charset="0"/>
                        <a:ea typeface="+mn-ea"/>
                        <a:cs typeface="+mn-cs"/>
                      </a:defRPr>
                    </a:pPr>
                    <a:fld id="{E7521898-72F2-4F2C-86CF-CD27FA3169CF}" type="CATEGORYNAME">
                      <a:rPr lang="zh-TW" altLang="en-US"/>
                      <a:pPr>
                        <a:defRPr sz="1500" b="0" i="0" u="none" strike="noStrike" kern="1200" baseline="0">
                          <a:solidFill>
                            <a:schemeClr val="tx1"/>
                          </a:solidFill>
                          <a:latin typeface="Verdana" panose="020B0604030504040204" pitchFamily="34" charset="0"/>
                          <a:ea typeface="+mn-ea"/>
                          <a:cs typeface="+mn-cs"/>
                        </a:defRPr>
                      </a:pPr>
                      <a:t>[分類名]</a:t>
                    </a:fld>
                    <a:r>
                      <a:rPr lang="en-US" altLang="zh-TW" baseline="0" dirty="0"/>
                      <a:t>, </a:t>
                    </a:r>
                    <a:fld id="{305072B1-AB56-496F-89AD-BC91DF3802BB}" type="VALUE">
                      <a:rPr lang="en-US" altLang="zh-TW" baseline="0" smtClean="0"/>
                      <a:pPr>
                        <a:defRPr sz="1500" b="0" i="0" u="none" strike="noStrike" kern="1200" baseline="0">
                          <a:solidFill>
                            <a:schemeClr val="tx1"/>
                          </a:solidFill>
                          <a:latin typeface="Verdana" panose="020B0604030504040204" pitchFamily="34" charset="0"/>
                          <a:ea typeface="+mn-ea"/>
                          <a:cs typeface="+mn-cs"/>
                        </a:defRPr>
                      </a:pPr>
                      <a:t>[値]</a:t>
                    </a:fld>
                    <a:r>
                      <a:rPr lang="zh-TW" altLang="en-US" baseline="0" dirty="0" smtClean="0"/>
                      <a:t>千円</a:t>
                    </a:r>
                  </a:p>
                </c:rich>
              </c:tx>
              <c:spPr>
                <a:noFill/>
                <a:ln>
                  <a:noFill/>
                </a:ln>
                <a:effectLst/>
              </c:spPr>
              <c:showVal val="1"/>
              <c:showCatName val="1"/>
              <c:extLst>
                <c:ext xmlns:c15="http://schemas.microsoft.com/office/drawing/2012/chart" uri="{CE6537A1-D6FC-4f65-9D91-7224C49458BB}">
                  <c15:layout>
                    <c:manualLayout>
                      <c:w val="0.22491641722042272"/>
                      <c:h val="0.18336726572085912"/>
                    </c:manualLayout>
                  </c15:layout>
                  <c15:dlblFieldTable/>
                  <c15:showDataLabelsRange val="0"/>
                </c:ext>
              </c:extLst>
            </c:dLbl>
            <c:dLbl>
              <c:idx val="2"/>
              <c:layout>
                <c:manualLayout>
                  <c:x val="-0.34178734451671777"/>
                  <c:y val="4.3779522528472829E-2"/>
                </c:manualLayout>
              </c:layout>
              <c:tx>
                <c:rich>
                  <a:bodyPr rot="0" spcFirstLastPara="1" vertOverflow="ellipsis" vert="horz" wrap="square" lIns="38100" tIns="19050" rIns="38100" bIns="19050" anchor="ctr" anchorCtr="1">
                    <a:noAutofit/>
                  </a:bodyPr>
                  <a:lstStyle/>
                  <a:p>
                    <a:pPr>
                      <a:defRPr sz="1500" b="0" i="0" u="none" strike="noStrike" kern="1200" baseline="0">
                        <a:solidFill>
                          <a:schemeClr val="tx1"/>
                        </a:solidFill>
                        <a:latin typeface="Verdana" panose="020B0604030504040204" pitchFamily="34" charset="0"/>
                        <a:ea typeface="+mn-ea"/>
                        <a:cs typeface="+mn-cs"/>
                      </a:defRPr>
                    </a:pPr>
                    <a:fld id="{092DA23A-8235-4078-9FF3-FDCC67BE3A32}" type="CATEGORYNAME">
                      <a:rPr lang="ja-JP" altLang="en-US" smtClean="0"/>
                      <a:pPr>
                        <a:defRPr sz="1500" b="0" i="0" u="none" strike="noStrike" kern="1200" baseline="0">
                          <a:solidFill>
                            <a:schemeClr val="tx1"/>
                          </a:solidFill>
                          <a:latin typeface="Verdana" panose="020B0604030504040204" pitchFamily="34" charset="0"/>
                          <a:ea typeface="+mn-ea"/>
                          <a:cs typeface="+mn-cs"/>
                        </a:defRPr>
                      </a:pPr>
                      <a:t>[分類名]</a:t>
                    </a:fld>
                    <a:endParaRPr lang="ja-JP" altLang="en-US" baseline="0" dirty="0" smtClean="0"/>
                  </a:p>
                  <a:p>
                    <a:pPr>
                      <a:defRPr sz="1500" b="0" i="0" u="none" strike="noStrike" kern="1200" baseline="0">
                        <a:solidFill>
                          <a:schemeClr val="tx1"/>
                        </a:solidFill>
                        <a:latin typeface="Verdana" panose="020B0604030504040204" pitchFamily="34" charset="0"/>
                        <a:ea typeface="+mn-ea"/>
                        <a:cs typeface="+mn-cs"/>
                      </a:defRPr>
                    </a:pPr>
                    <a:fld id="{BAAFCB2D-1CFA-4F4E-9F9A-91B3E12A5806}" type="VALUE">
                      <a:rPr lang="en-US" altLang="ja-JP" baseline="0" smtClean="0"/>
                      <a:pPr>
                        <a:defRPr sz="1500" b="0" i="0" u="none" strike="noStrike" kern="1200" baseline="0">
                          <a:solidFill>
                            <a:schemeClr val="tx1"/>
                          </a:solidFill>
                          <a:latin typeface="Verdana" panose="020B0604030504040204" pitchFamily="34" charset="0"/>
                          <a:ea typeface="+mn-ea"/>
                          <a:cs typeface="+mn-cs"/>
                        </a:defRPr>
                      </a:pPr>
                      <a:t>[値]</a:t>
                    </a:fld>
                    <a:r>
                      <a:rPr lang="ja-JP" altLang="en-US" sz="1400" baseline="0" dirty="0" smtClean="0"/>
                      <a:t>千円</a:t>
                    </a:r>
                  </a:p>
                </c:rich>
              </c:tx>
              <c:spPr>
                <a:noFill/>
                <a:ln>
                  <a:noFill/>
                </a:ln>
                <a:effectLst/>
              </c:spPr>
              <c:showVal val="1"/>
              <c:showCatName val="1"/>
              <c:extLst>
                <c:ext xmlns:c15="http://schemas.microsoft.com/office/drawing/2012/chart" uri="{CE6537A1-D6FC-4f65-9D91-7224C49458BB}">
                  <c15:layout>
                    <c:manualLayout>
                      <c:w val="0.16030193236714976"/>
                      <c:h val="0.22517326854406619"/>
                    </c:manualLayout>
                  </c15:layout>
                  <c15:dlblFieldTable/>
                  <c15:showDataLabelsRange val="0"/>
                </c:ext>
              </c:extLst>
            </c:dLbl>
            <c:dLbl>
              <c:idx val="3"/>
              <c:layout>
                <c:manualLayout>
                  <c:x val="-0.1602564980380797"/>
                  <c:y val="-0.10035633249629046"/>
                </c:manualLayout>
              </c:layout>
              <c:tx>
                <c:rich>
                  <a:bodyPr rot="0" spcFirstLastPara="1" vertOverflow="ellipsis" vert="horz" wrap="square" lIns="38100" tIns="19050" rIns="38100" bIns="19050" anchor="ctr" anchorCtr="1">
                    <a:noAutofit/>
                  </a:bodyPr>
                  <a:lstStyle/>
                  <a:p>
                    <a:pPr>
                      <a:defRPr sz="1500" b="0" i="0" u="none" strike="noStrike" kern="1200" baseline="0">
                        <a:solidFill>
                          <a:schemeClr val="tx1"/>
                        </a:solidFill>
                        <a:latin typeface="Verdana" panose="020B0604030504040204" pitchFamily="34" charset="0"/>
                        <a:ea typeface="+mn-ea"/>
                        <a:cs typeface="+mn-cs"/>
                      </a:defRPr>
                    </a:pPr>
                    <a:fld id="{E12D5542-844F-404C-BDEE-395565A93310}" type="CATEGORYNAME">
                      <a:rPr lang="ja-JP" altLang="en-US" smtClean="0"/>
                      <a:pPr>
                        <a:defRPr sz="1500" b="0" i="0" u="none" strike="noStrike" kern="1200" baseline="0">
                          <a:solidFill>
                            <a:schemeClr val="tx1"/>
                          </a:solidFill>
                          <a:latin typeface="Verdana" panose="020B0604030504040204" pitchFamily="34" charset="0"/>
                          <a:ea typeface="+mn-ea"/>
                          <a:cs typeface="+mn-cs"/>
                        </a:defRPr>
                      </a:pPr>
                      <a:t>[分類名]</a:t>
                    </a:fld>
                    <a:endParaRPr lang="ja-JP" altLang="en-US" baseline="0" dirty="0" smtClean="0"/>
                  </a:p>
                  <a:p>
                    <a:pPr>
                      <a:defRPr sz="1500" b="0" i="0" u="none" strike="noStrike" kern="1200" baseline="0">
                        <a:solidFill>
                          <a:schemeClr val="tx1"/>
                        </a:solidFill>
                        <a:latin typeface="Verdana" panose="020B0604030504040204" pitchFamily="34" charset="0"/>
                        <a:ea typeface="+mn-ea"/>
                        <a:cs typeface="+mn-cs"/>
                      </a:defRPr>
                    </a:pPr>
                    <a:fld id="{63053AB8-B843-4FCC-9D5E-BFF9C47D65A3}" type="VALUE">
                      <a:rPr lang="en-US" altLang="ja-JP" baseline="0" smtClean="0"/>
                      <a:pPr>
                        <a:defRPr sz="1500" b="0" i="0" u="none" strike="noStrike" kern="1200" baseline="0">
                          <a:solidFill>
                            <a:schemeClr val="tx1"/>
                          </a:solidFill>
                          <a:latin typeface="Verdana" panose="020B0604030504040204" pitchFamily="34" charset="0"/>
                          <a:ea typeface="+mn-ea"/>
                          <a:cs typeface="+mn-cs"/>
                        </a:defRPr>
                      </a:pPr>
                      <a:t>[値]</a:t>
                    </a:fld>
                    <a:r>
                      <a:rPr lang="ja-JP" altLang="en-US" sz="1400" baseline="0" dirty="0" smtClean="0"/>
                      <a:t>千円</a:t>
                    </a:r>
                  </a:p>
                </c:rich>
              </c:tx>
              <c:spPr>
                <a:noFill/>
                <a:ln>
                  <a:noFill/>
                </a:ln>
                <a:effectLst/>
              </c:spPr>
              <c:showVal val="1"/>
              <c:showCatName val="1"/>
              <c:extLst>
                <c:ext xmlns:c15="http://schemas.microsoft.com/office/drawing/2012/chart" uri="{CE6537A1-D6FC-4f65-9D91-7224C49458BB}">
                  <c15:layout>
                    <c:manualLayout>
                      <c:w val="0.20520475074394959"/>
                      <c:h val="0.38155409392039852"/>
                    </c:manualLayout>
                  </c15:layout>
                  <c15:dlblFieldTable/>
                  <c15:showDataLabelsRange val="0"/>
                </c:ext>
              </c:extLst>
            </c:dLbl>
            <c:dLbl>
              <c:idx val="4"/>
              <c:layout>
                <c:manualLayout>
                  <c:x val="9.0115491416415758E-3"/>
                  <c:y val="-0.20092932691682172"/>
                </c:manualLayout>
              </c:layout>
              <c:tx>
                <c:rich>
                  <a:bodyPr/>
                  <a:lstStyle/>
                  <a:p>
                    <a:fld id="{9015E8E1-DA34-4BE0-B96C-E6D1D5024ECA}" type="CATEGORYNAME">
                      <a:rPr lang="zh-TW" altLang="en-US" smtClean="0"/>
                      <a:pPr/>
                      <a:t>[分類名]</a:t>
                    </a:fld>
                    <a:endParaRPr lang="zh-TW" altLang="en-US" baseline="0" dirty="0" smtClean="0"/>
                  </a:p>
                  <a:p>
                    <a:fld id="{E5EC6CE3-ED26-4EC2-8F3C-6DC6D4E251EB}" type="VALUE">
                      <a:rPr lang="en-US" altLang="zh-TW" baseline="0" smtClean="0"/>
                      <a:pPr/>
                      <a:t>[値]</a:t>
                    </a:fld>
                    <a:r>
                      <a:rPr lang="zh-TW" altLang="en-US" sz="1400" baseline="0" dirty="0" smtClean="0"/>
                      <a:t>千円</a:t>
                    </a:r>
                  </a:p>
                </c:rich>
              </c:tx>
              <c:showVal val="1"/>
              <c:showCatName val="1"/>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Verdana" panose="020B0604030504040204" pitchFamily="34" charset="0"/>
                    <a:ea typeface="+mn-ea"/>
                    <a:cs typeface="+mn-cs"/>
                  </a:defRPr>
                </a:pPr>
                <a:endParaRPr lang="ja-JP"/>
              </a:p>
            </c:txPr>
            <c:showVal val="1"/>
            <c:showCatName val="1"/>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Sheet1!$A$2:$A$6</c:f>
              <c:strCache>
                <c:ptCount val="5"/>
                <c:pt idx="0">
                  <c:v>新たな分別の開始と市民の取組への支援</c:v>
                </c:pt>
                <c:pt idx="1">
                  <c:v>廃棄物処理施設整備積立金</c:v>
                </c:pt>
                <c:pt idx="2">
                  <c:v>有料化を実施するための経費</c:v>
                </c:pt>
                <c:pt idx="3">
                  <c:v>排出マナー向上の経費</c:v>
                </c:pt>
                <c:pt idx="4">
                  <c:v>啓発経費</c:v>
                </c:pt>
              </c:strCache>
            </c:strRef>
          </c:cat>
          <c:val>
            <c:numRef>
              <c:f>Sheet1!$B$2:$B$6</c:f>
              <c:numCache>
                <c:formatCode>#,##0_ ;[Red]\-#,##0\ </c:formatCode>
                <c:ptCount val="5"/>
                <c:pt idx="0">
                  <c:v>120737</c:v>
                </c:pt>
                <c:pt idx="1">
                  <c:v>70000</c:v>
                </c:pt>
                <c:pt idx="2">
                  <c:v>78006</c:v>
                </c:pt>
                <c:pt idx="3">
                  <c:v>23362</c:v>
                </c:pt>
                <c:pt idx="4">
                  <c:v>1860</c:v>
                </c:pt>
              </c:numCache>
            </c:numRef>
          </c:val>
        </c:ser>
        <c:dLbls>
          <c:showVal val="1"/>
          <c:showCatName val="1"/>
        </c:dLbls>
        <c:firstSliceAng val="0"/>
        <c:holeSize val="42"/>
      </c:doughnutChart>
      <c:spPr>
        <a:noFill/>
        <a:ln>
          <a:noFill/>
        </a:ln>
        <a:effectLst/>
      </c:spPr>
    </c:plotArea>
    <c:plotVisOnly val="1"/>
    <c:dispBlanksAs val="zero"/>
  </c:chart>
  <c:spPr>
    <a:noFill/>
    <a:ln>
      <a:noFill/>
    </a:ln>
    <a:effectLst/>
  </c:spPr>
  <c:txPr>
    <a:bodyPr/>
    <a:lstStyle/>
    <a:p>
      <a:pPr>
        <a:defRPr/>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ja-JP"/>
  <c:style val="12"/>
  <c:chart>
    <c:plotArea>
      <c:layout>
        <c:manualLayout>
          <c:layoutTarget val="inner"/>
          <c:xMode val="edge"/>
          <c:yMode val="edge"/>
          <c:x val="5.9167224235514432E-2"/>
          <c:y val="0.1227491854997891"/>
          <c:w val="0.92513130732314464"/>
          <c:h val="0.79282069690775003"/>
        </c:manualLayout>
      </c:layout>
      <c:lineChart>
        <c:grouping val="standard"/>
        <c:ser>
          <c:idx val="0"/>
          <c:order val="0"/>
          <c:marker>
            <c:symbol val="circle"/>
            <c:size val="8"/>
          </c:marker>
          <c:dPt>
            <c:idx val="1"/>
            <c:marker>
              <c:symbol val="none"/>
            </c:marker>
          </c:dPt>
          <c:dLbls>
            <c:dLbl>
              <c:idx val="1"/>
              <c:delete val="1"/>
              <c:extLst>
                <c:ext xmlns:c15="http://schemas.microsoft.com/office/drawing/2012/chart" uri="{CE6537A1-D6FC-4f65-9D91-7224C49458BB}"/>
              </c:extLst>
            </c:dLbl>
            <c:dLbl>
              <c:idx val="6"/>
              <c:layout>
                <c:manualLayout>
                  <c:x val="-3.2380766341806352E-2"/>
                  <c:y val="-4.5990712042300957E-2"/>
                </c:manualLayout>
              </c:layout>
              <c:dLblPos val="r"/>
              <c:showVal val="1"/>
              <c:extLst>
                <c:ext xmlns:c15="http://schemas.microsoft.com/office/drawing/2012/chart" uri="{CE6537A1-D6FC-4f65-9D91-7224C49458BB}">
                  <c15:layout/>
                </c:ext>
              </c:extLst>
            </c:dLbl>
            <c:spPr>
              <a:noFill/>
              <a:ln>
                <a:noFill/>
              </a:ln>
              <a:effectLst/>
            </c:spPr>
            <c:txPr>
              <a:bodyPr/>
              <a:lstStyle/>
              <a:p>
                <a:pPr>
                  <a:defRPr sz="1600">
                    <a:latin typeface="+mj-ea"/>
                    <a:ea typeface="+mj-ea"/>
                  </a:defRPr>
                </a:pPr>
                <a:endParaRPr lang="ja-JP"/>
              </a:p>
            </c:txPr>
            <c:dLblPos val="t"/>
            <c:showVal val="1"/>
            <c:extLst>
              <c:ext xmlns:c15="http://schemas.microsoft.com/office/drawing/2012/chart" uri="{CE6537A1-D6FC-4f65-9D91-7224C49458BB}">
                <c15:layout/>
                <c15:showLeaderLines val="0"/>
              </c:ext>
            </c:extLst>
          </c:dLbls>
          <c:cat>
            <c:strRef>
              <c:f>Sheet1!$A$1:$G$1</c:f>
              <c:strCache>
                <c:ptCount val="7"/>
                <c:pt idx="0">
                  <c:v>2000年9月調査</c:v>
                </c:pt>
                <c:pt idx="1">
                  <c:v> </c:v>
                </c:pt>
                <c:pt idx="2">
                  <c:v>05年2月調査</c:v>
                </c:pt>
                <c:pt idx="3">
                  <c:v>06年10月調査</c:v>
                </c:pt>
                <c:pt idx="4">
                  <c:v>08年7月調査</c:v>
                </c:pt>
                <c:pt idx="5">
                  <c:v>10年10月調査</c:v>
                </c:pt>
                <c:pt idx="6">
                  <c:v>16年12月現在</c:v>
                </c:pt>
              </c:strCache>
            </c:strRef>
          </c:cat>
          <c:val>
            <c:numRef>
              <c:f>Sheet1!$A$2:$G$2</c:f>
              <c:numCache>
                <c:formatCode>General</c:formatCode>
                <c:ptCount val="7"/>
                <c:pt idx="0">
                  <c:v>19.5</c:v>
                </c:pt>
                <c:pt idx="1">
                  <c:v>28.1</c:v>
                </c:pt>
                <c:pt idx="2">
                  <c:v>36.700000000000003</c:v>
                </c:pt>
                <c:pt idx="3">
                  <c:v>45.3</c:v>
                </c:pt>
                <c:pt idx="4" formatCode="0.0_ ">
                  <c:v>50</c:v>
                </c:pt>
                <c:pt idx="5" formatCode="0.0_ ">
                  <c:v>53.4</c:v>
                </c:pt>
                <c:pt idx="6">
                  <c:v>56.6</c:v>
                </c:pt>
              </c:numCache>
            </c:numRef>
          </c:val>
        </c:ser>
        <c:marker val="1"/>
        <c:axId val="70404352"/>
        <c:axId val="70422528"/>
      </c:lineChart>
      <c:catAx>
        <c:axId val="70404352"/>
        <c:scaling>
          <c:orientation val="minMax"/>
        </c:scaling>
        <c:axPos val="b"/>
        <c:numFmt formatCode="@" sourceLinked="0"/>
        <c:tickLblPos val="nextTo"/>
        <c:txPr>
          <a:bodyPr/>
          <a:lstStyle/>
          <a:p>
            <a:pPr>
              <a:defRPr sz="1200">
                <a:latin typeface="+mj-lt"/>
                <a:ea typeface="+mj-ea"/>
              </a:defRPr>
            </a:pPr>
            <a:endParaRPr lang="ja-JP"/>
          </a:p>
        </c:txPr>
        <c:crossAx val="70422528"/>
        <c:crosses val="autoZero"/>
        <c:lblAlgn val="ctr"/>
        <c:lblOffset val="100"/>
      </c:catAx>
      <c:valAx>
        <c:axId val="70422528"/>
        <c:scaling>
          <c:orientation val="minMax"/>
        </c:scaling>
        <c:axPos val="l"/>
        <c:majorGridlines/>
        <c:title>
          <c:tx>
            <c:rich>
              <a:bodyPr rot="0" vert="horz"/>
              <a:lstStyle/>
              <a:p>
                <a:pPr algn="ctr">
                  <a:defRPr sz="1600" b="1" i="0" u="none" strike="noStrike" baseline="0">
                    <a:solidFill>
                      <a:srgbClr val="000000"/>
                    </a:solidFill>
                    <a:latin typeface="ＭＳ Ｐゴシック"/>
                    <a:ea typeface="ＭＳ Ｐゴシック"/>
                    <a:cs typeface="ＭＳ Ｐゴシック"/>
                  </a:defRPr>
                </a:pPr>
                <a:r>
                  <a:rPr lang="ja-JP" altLang="en-US" sz="1400" dirty="0" smtClean="0"/>
                  <a:t>有料化実施率（</a:t>
                </a:r>
                <a:r>
                  <a:rPr lang="ja-JP" altLang="en-US" sz="1400" dirty="0"/>
                  <a:t>％）</a:t>
                </a:r>
              </a:p>
            </c:rich>
          </c:tx>
          <c:layout>
            <c:manualLayout>
              <c:xMode val="edge"/>
              <c:yMode val="edge"/>
              <c:x val="5.34077202732825E-2"/>
              <c:y val="5.4731473664260268E-2"/>
            </c:manualLayout>
          </c:layout>
        </c:title>
        <c:numFmt formatCode="General" sourceLinked="1"/>
        <c:tickLblPos val="nextTo"/>
        <c:crossAx val="70404352"/>
        <c:crosses val="autoZero"/>
        <c:crossBetween val="between"/>
        <c:majorUnit val="20"/>
      </c:valAx>
      <c:spPr>
        <a:noFill/>
        <a:ln w="25399">
          <a:noFill/>
        </a:ln>
      </c:spPr>
    </c:plotArea>
    <c:plotVisOnly val="1"/>
    <c:dispBlanksAs val="gap"/>
  </c:chart>
  <c:txPr>
    <a:bodyPr/>
    <a:lstStyle/>
    <a:p>
      <a:pPr>
        <a:defRPr sz="16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235" b="1" i="0" u="none" strike="noStrike" baseline="0">
                <a:solidFill>
                  <a:schemeClr val="tx1"/>
                </a:solidFill>
                <a:latin typeface="ＭＳ Ｐゴシック"/>
                <a:ea typeface="ＭＳ Ｐゴシック"/>
                <a:cs typeface="ＭＳ Ｐゴシック"/>
              </a:defRPr>
            </a:pPr>
            <a:r>
              <a:rPr lang="ja-JP" altLang="en-US" dirty="0"/>
              <a:t>以降</a:t>
            </a:r>
          </a:p>
        </c:rich>
      </c:tx>
      <c:layout>
        <c:manualLayout>
          <c:xMode val="edge"/>
          <c:yMode val="edge"/>
          <c:x val="0.89925766472505342"/>
          <c:y val="0.88625584661609025"/>
        </c:manualLayout>
      </c:layout>
      <c:spPr>
        <a:noFill/>
        <a:ln w="26154">
          <a:noFill/>
        </a:ln>
      </c:spPr>
    </c:title>
    <c:plotArea>
      <c:layout>
        <c:manualLayout>
          <c:layoutTarget val="inner"/>
          <c:xMode val="edge"/>
          <c:yMode val="edge"/>
          <c:x val="5.7264050901378594E-2"/>
          <c:y val="6.8509485291808309E-2"/>
          <c:w val="0.93107104984093259"/>
          <c:h val="0.76643525013568614"/>
        </c:manualLayout>
      </c:layout>
      <c:barChart>
        <c:barDir val="col"/>
        <c:grouping val="clustered"/>
        <c:ser>
          <c:idx val="0"/>
          <c:order val="0"/>
          <c:tx>
            <c:strRef>
              <c:f>Sheet1!$A$2</c:f>
              <c:strCache>
                <c:ptCount val="1"/>
                <c:pt idx="0">
                  <c:v>東京</c:v>
                </c:pt>
              </c:strCache>
            </c:strRef>
          </c:tx>
          <c:spPr>
            <a:solidFill>
              <a:srgbClr val="FF6600"/>
            </a:solidFill>
            <a:ln w="13077">
              <a:solidFill>
                <a:schemeClr val="tx1"/>
              </a:solidFill>
              <a:prstDash val="solid"/>
            </a:ln>
          </c:spPr>
          <c:dLbls>
            <c:dLbl>
              <c:idx val="1"/>
              <c:layout>
                <c:manualLayout>
                  <c:x val="0"/>
                  <c:y val="-9.7244732576985422E-3"/>
                </c:manualLayout>
              </c:layout>
              <c:dLblPos val="outEnd"/>
              <c:showVal val="1"/>
              <c:extLst>
                <c:ext xmlns:c15="http://schemas.microsoft.com/office/drawing/2012/chart" uri="{CE6537A1-D6FC-4f65-9D91-7224C49458BB}">
                  <c15:layout/>
                </c:ext>
              </c:extLst>
            </c:dLbl>
            <c:dLbl>
              <c:idx val="6"/>
              <c:tx>
                <c:rich>
                  <a:bodyPr/>
                  <a:lstStyle/>
                  <a:p>
                    <a:r>
                      <a:rPr lang="en-US" altLang="ja-JP" dirty="0" smtClean="0"/>
                      <a:t>198</a:t>
                    </a:r>
                    <a:endParaRPr lang="en-US" altLang="ja-JP" dirty="0"/>
                  </a:p>
                </c:rich>
              </c:tx>
              <c:extLst>
                <c:ext xmlns:c15="http://schemas.microsoft.com/office/drawing/2012/chart" uri="{CE6537A1-D6FC-4f65-9D91-7224C49458BB}">
                  <c15:layout/>
                </c:ext>
              </c:extLst>
            </c:dLbl>
            <c:spPr>
              <a:noFill/>
              <a:ln w="26154">
                <a:noFill/>
              </a:ln>
            </c:spPr>
            <c:txPr>
              <a:bodyPr/>
              <a:lstStyle/>
              <a:p>
                <a:pPr>
                  <a:defRPr sz="1544" b="1" i="0" u="none" strike="noStrike" baseline="0">
                    <a:solidFill>
                      <a:schemeClr val="tx1"/>
                    </a:solidFill>
                    <a:latin typeface="ＭＳ Ｐゴシック"/>
                    <a:ea typeface="ＭＳ Ｐゴシック"/>
                    <a:cs typeface="ＭＳ Ｐゴシック"/>
                  </a:defRPr>
                </a:pPr>
                <a:endParaRPr lang="ja-JP"/>
              </a:p>
            </c:txPr>
            <c:showVal val="1"/>
            <c:extLst>
              <c:ext xmlns:c15="http://schemas.microsoft.com/office/drawing/2012/chart" uri="{CE6537A1-D6FC-4f65-9D91-7224C49458BB}">
                <c15:layout/>
                <c15:showLeaderLines val="0"/>
              </c:ext>
            </c:extLst>
          </c:dLbls>
          <c:cat>
            <c:strRef>
              <c:f>Sheet1!$B$1:$H$1</c:f>
              <c:strCache>
                <c:ptCount val="7"/>
                <c:pt idx="0">
                  <c:v>1960年代</c:v>
                </c:pt>
                <c:pt idx="1">
                  <c:v>1970年代</c:v>
                </c:pt>
                <c:pt idx="2">
                  <c:v>1980年代</c:v>
                </c:pt>
                <c:pt idx="3">
                  <c:v>1990年代前半</c:v>
                </c:pt>
                <c:pt idx="4">
                  <c:v>1990年代後半</c:v>
                </c:pt>
                <c:pt idx="5">
                  <c:v>2000年代前半</c:v>
                </c:pt>
                <c:pt idx="6">
                  <c:v>2000年代後半</c:v>
                </c:pt>
              </c:strCache>
            </c:strRef>
          </c:cat>
          <c:val>
            <c:numRef>
              <c:f>Sheet1!$B$2:$H$2</c:f>
              <c:numCache>
                <c:formatCode>General</c:formatCode>
                <c:ptCount val="7"/>
                <c:pt idx="0">
                  <c:v>3</c:v>
                </c:pt>
                <c:pt idx="1">
                  <c:v>28</c:v>
                </c:pt>
                <c:pt idx="2">
                  <c:v>12</c:v>
                </c:pt>
                <c:pt idx="3">
                  <c:v>22</c:v>
                </c:pt>
                <c:pt idx="4">
                  <c:v>76</c:v>
                </c:pt>
                <c:pt idx="5">
                  <c:v>121</c:v>
                </c:pt>
                <c:pt idx="6">
                  <c:v>198</c:v>
                </c:pt>
              </c:numCache>
            </c:numRef>
          </c:val>
        </c:ser>
        <c:axId val="72384512"/>
        <c:axId val="72386432"/>
      </c:barChart>
      <c:catAx>
        <c:axId val="72384512"/>
        <c:scaling>
          <c:orientation val="minMax"/>
        </c:scaling>
        <c:axPos val="b"/>
        <c:title>
          <c:tx>
            <c:rich>
              <a:bodyPr/>
              <a:lstStyle/>
              <a:p>
                <a:pPr>
                  <a:defRPr sz="1537" b="1" i="0" u="none" strike="noStrike" baseline="0">
                    <a:solidFill>
                      <a:srgbClr val="000000"/>
                    </a:solidFill>
                    <a:latin typeface="ＭＳ Ｐゴシック"/>
                    <a:ea typeface="ＭＳ Ｐゴシック"/>
                    <a:cs typeface="ＭＳ Ｐゴシック"/>
                  </a:defRPr>
                </a:pPr>
                <a:r>
                  <a:rPr lang="en-US" altLang="en-US" dirty="0" smtClean="0"/>
                  <a:t>N=4</a:t>
                </a:r>
                <a:r>
                  <a:rPr lang="en-US" altLang="ja-JP" dirty="0" smtClean="0"/>
                  <a:t>60</a:t>
                </a:r>
                <a:endParaRPr lang="en-US" altLang="en-US" dirty="0"/>
              </a:p>
            </c:rich>
          </c:tx>
          <c:layout>
            <c:manualLayout>
              <c:xMode val="edge"/>
              <c:yMode val="edge"/>
              <c:x val="0.48461390734544063"/>
              <c:y val="0.92551053484602885"/>
            </c:manualLayout>
          </c:layout>
          <c:spPr>
            <a:noFill/>
            <a:ln w="26154">
              <a:noFill/>
            </a:ln>
          </c:spPr>
        </c:title>
        <c:numFmt formatCode="General" sourceLinked="1"/>
        <c:majorTickMark val="in"/>
        <c:tickLblPos val="nextTo"/>
        <c:spPr>
          <a:ln w="3269">
            <a:solidFill>
              <a:schemeClr val="tx1"/>
            </a:solidFill>
            <a:prstDash val="solid"/>
          </a:ln>
        </c:spPr>
        <c:txPr>
          <a:bodyPr rot="0" vert="horz"/>
          <a:lstStyle/>
          <a:p>
            <a:pPr>
              <a:defRPr sz="1235" b="1" i="0" u="none" strike="noStrike" baseline="0">
                <a:solidFill>
                  <a:schemeClr val="tx1"/>
                </a:solidFill>
                <a:latin typeface="ＭＳ Ｐゴシック"/>
                <a:ea typeface="ＭＳ Ｐゴシック"/>
                <a:cs typeface="ＭＳ Ｐゴシック"/>
              </a:defRPr>
            </a:pPr>
            <a:endParaRPr lang="ja-JP"/>
          </a:p>
        </c:txPr>
        <c:crossAx val="72386432"/>
        <c:crosses val="autoZero"/>
        <c:auto val="1"/>
        <c:lblAlgn val="ctr"/>
        <c:lblOffset val="100"/>
        <c:tickLblSkip val="1"/>
        <c:tickMarkSkip val="1"/>
      </c:catAx>
      <c:valAx>
        <c:axId val="72386432"/>
        <c:scaling>
          <c:orientation val="minMax"/>
        </c:scaling>
        <c:axPos val="l"/>
        <c:majorGridlines>
          <c:spPr>
            <a:ln w="3269">
              <a:solidFill>
                <a:schemeClr val="tx1"/>
              </a:solidFill>
              <a:prstDash val="solid"/>
            </a:ln>
          </c:spPr>
        </c:majorGridlines>
        <c:title>
          <c:tx>
            <c:rich>
              <a:bodyPr rot="0" vert="horz"/>
              <a:lstStyle/>
              <a:p>
                <a:pPr algn="ctr">
                  <a:defRPr sz="1537" b="1" i="0" u="none" strike="noStrike" baseline="0">
                    <a:solidFill>
                      <a:srgbClr val="000000"/>
                    </a:solidFill>
                    <a:latin typeface="ＭＳ Ｐゴシック"/>
                    <a:ea typeface="ＭＳ Ｐゴシック"/>
                    <a:cs typeface="ＭＳ Ｐゴシック"/>
                  </a:defRPr>
                </a:pPr>
                <a:r>
                  <a:rPr lang="ja-JP" altLang="en-US" dirty="0"/>
                  <a:t>市数</a:t>
                </a:r>
              </a:p>
            </c:rich>
          </c:tx>
          <c:layout>
            <c:manualLayout>
              <c:xMode val="edge"/>
              <c:yMode val="edge"/>
              <c:x val="5.7263977065573277E-2"/>
              <c:y val="0"/>
            </c:manualLayout>
          </c:layout>
          <c:spPr>
            <a:noFill/>
            <a:ln w="26154">
              <a:noFill/>
            </a:ln>
          </c:spPr>
        </c:title>
        <c:numFmt formatCode="General" sourceLinked="1"/>
        <c:majorTickMark val="in"/>
        <c:tickLblPos val="nextTo"/>
        <c:spPr>
          <a:ln w="3269">
            <a:solidFill>
              <a:schemeClr val="tx1"/>
            </a:solidFill>
            <a:prstDash val="solid"/>
          </a:ln>
        </c:spPr>
        <c:txPr>
          <a:bodyPr rot="0" vert="horz"/>
          <a:lstStyle/>
          <a:p>
            <a:pPr>
              <a:defRPr sz="1544" b="1" i="0" u="none" strike="noStrike" baseline="0">
                <a:solidFill>
                  <a:schemeClr val="tx1"/>
                </a:solidFill>
                <a:latin typeface="ＭＳ Ｐゴシック"/>
                <a:ea typeface="ＭＳ Ｐゴシック"/>
                <a:cs typeface="ＭＳ Ｐゴシック"/>
              </a:defRPr>
            </a:pPr>
            <a:endParaRPr lang="ja-JP"/>
          </a:p>
        </c:txPr>
        <c:crossAx val="72384512"/>
        <c:crosses val="autoZero"/>
        <c:crossBetween val="between"/>
      </c:valAx>
      <c:spPr>
        <a:noFill/>
        <a:ln w="13077">
          <a:solidFill>
            <a:schemeClr val="tx1"/>
          </a:solidFill>
          <a:prstDash val="solid"/>
        </a:ln>
      </c:spPr>
    </c:plotArea>
    <c:plotVisOnly val="1"/>
    <c:dispBlanksAs val="gap"/>
  </c:chart>
  <c:spPr>
    <a:noFill/>
    <a:ln>
      <a:noFill/>
    </a:ln>
  </c:spPr>
  <c:txPr>
    <a:bodyPr/>
    <a:lstStyle/>
    <a:p>
      <a:pPr>
        <a:defRPr sz="1442"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870" b="1" i="0" u="none" strike="noStrike" baseline="0">
                <a:solidFill>
                  <a:schemeClr val="tx1"/>
                </a:solidFill>
                <a:latin typeface="ＭＳ Ｐゴシック"/>
                <a:ea typeface="ＭＳ Ｐゴシック"/>
                <a:cs typeface="ＭＳ Ｐゴシック"/>
              </a:defRPr>
            </a:pPr>
            <a:r>
              <a:rPr lang="en-US" altLang="en-US" dirty="0" smtClean="0"/>
              <a:t>N=4</a:t>
            </a:r>
            <a:r>
              <a:rPr lang="en-US" altLang="ja-JP" dirty="0" smtClean="0"/>
              <a:t>35</a:t>
            </a:r>
            <a:endParaRPr lang="en-US" altLang="en-US" dirty="0"/>
          </a:p>
        </c:rich>
      </c:tx>
      <c:layout>
        <c:manualLayout>
          <c:xMode val="edge"/>
          <c:yMode val="edge"/>
          <c:x val="0.46338678731025018"/>
          <c:y val="0.9073554637468455"/>
        </c:manualLayout>
      </c:layout>
      <c:spPr>
        <a:noFill/>
        <a:ln w="26391">
          <a:noFill/>
        </a:ln>
      </c:spPr>
    </c:title>
    <c:plotArea>
      <c:layout>
        <c:manualLayout>
          <c:layoutTarget val="inner"/>
          <c:xMode val="edge"/>
          <c:yMode val="edge"/>
          <c:x val="8.5812356979405036E-2"/>
          <c:y val="8.0568720379147071E-2"/>
          <c:w val="0.90160183066361677"/>
          <c:h val="0.61137440758293871"/>
        </c:manualLayout>
      </c:layout>
      <c:barChart>
        <c:barDir val="col"/>
        <c:grouping val="clustered"/>
        <c:ser>
          <c:idx val="0"/>
          <c:order val="0"/>
          <c:tx>
            <c:strRef>
              <c:f>Sheet1!$A$2</c:f>
              <c:strCache>
                <c:ptCount val="1"/>
                <c:pt idx="0">
                  <c:v>東京</c:v>
                </c:pt>
              </c:strCache>
            </c:strRef>
          </c:tx>
          <c:spPr>
            <a:solidFill>
              <a:srgbClr val="FF6600"/>
            </a:solidFill>
            <a:ln w="13195">
              <a:solidFill>
                <a:schemeClr val="tx1"/>
              </a:solidFill>
              <a:prstDash val="solid"/>
            </a:ln>
          </c:spPr>
          <c:dLbls>
            <c:dLbl>
              <c:idx val="1"/>
              <c:tx>
                <c:rich>
                  <a:bodyPr/>
                  <a:lstStyle/>
                  <a:p>
                    <a:r>
                      <a:rPr lang="en-US" altLang="en-US" dirty="0" smtClean="0"/>
                      <a:t>2</a:t>
                    </a:r>
                    <a:r>
                      <a:rPr lang="en-US" altLang="ja-JP" dirty="0" smtClean="0"/>
                      <a:t>8</a:t>
                    </a:r>
                    <a:endParaRPr lang="en-US" altLang="en-US" dirty="0"/>
                  </a:p>
                </c:rich>
              </c:tx>
              <c:extLst>
                <c:ext xmlns:c15="http://schemas.microsoft.com/office/drawing/2012/chart" uri="{CE6537A1-D6FC-4f65-9D91-7224C49458BB}">
                  <c15:layout/>
                </c:ext>
              </c:extLst>
            </c:dLbl>
            <c:dLbl>
              <c:idx val="2"/>
              <c:tx>
                <c:rich>
                  <a:bodyPr/>
                  <a:lstStyle/>
                  <a:p>
                    <a:r>
                      <a:rPr lang="en-US" altLang="en-US" dirty="0" smtClean="0"/>
                      <a:t>6</a:t>
                    </a:r>
                    <a:r>
                      <a:rPr lang="en-US" altLang="ja-JP" dirty="0" smtClean="0"/>
                      <a:t>3</a:t>
                    </a:r>
                    <a:endParaRPr lang="en-US" altLang="en-US" dirty="0"/>
                  </a:p>
                </c:rich>
              </c:tx>
              <c:extLst>
                <c:ext xmlns:c15="http://schemas.microsoft.com/office/drawing/2012/chart" uri="{CE6537A1-D6FC-4f65-9D91-7224C49458BB}">
                  <c15:layout/>
                </c:ext>
              </c:extLst>
            </c:dLbl>
            <c:dLbl>
              <c:idx val="3"/>
              <c:layout>
                <c:manualLayout>
                  <c:x val="-2.543565730003436E-3"/>
                  <c:y val="1.0535080396414395E-2"/>
                </c:manualLayout>
              </c:layout>
              <c:tx>
                <c:rich>
                  <a:bodyPr/>
                  <a:lstStyle/>
                  <a:p>
                    <a:r>
                      <a:rPr lang="en-US" altLang="en-US" dirty="0" smtClean="0"/>
                      <a:t>9</a:t>
                    </a:r>
                    <a:r>
                      <a:rPr lang="en-US" altLang="ja-JP" dirty="0" smtClean="0"/>
                      <a:t>4</a:t>
                    </a:r>
                    <a:endParaRPr lang="en-US" altLang="en-US" dirty="0"/>
                  </a:p>
                </c:rich>
              </c:tx>
              <c:dLblPos val="outEnd"/>
              <c:extLst>
                <c:ext xmlns:c15="http://schemas.microsoft.com/office/drawing/2012/chart" uri="{CE6537A1-D6FC-4f65-9D91-7224C49458BB}">
                  <c15:layout/>
                </c:ext>
              </c:extLst>
            </c:dLbl>
            <c:dLbl>
              <c:idx val="4"/>
              <c:tx>
                <c:rich>
                  <a:bodyPr/>
                  <a:lstStyle/>
                  <a:p>
                    <a:r>
                      <a:rPr lang="en-US" altLang="en-US" dirty="0" smtClean="0"/>
                      <a:t>9</a:t>
                    </a:r>
                    <a:r>
                      <a:rPr lang="en-US" altLang="ja-JP" dirty="0" smtClean="0"/>
                      <a:t>8</a:t>
                    </a:r>
                    <a:endParaRPr lang="en-US" altLang="en-US" dirty="0"/>
                  </a:p>
                </c:rich>
              </c:tx>
              <c:extLst>
                <c:ext xmlns:c15="http://schemas.microsoft.com/office/drawing/2012/chart" uri="{CE6537A1-D6FC-4f65-9D91-7224C49458BB}">
                  <c15:layout/>
                </c:ext>
              </c:extLst>
            </c:dLbl>
            <c:dLbl>
              <c:idx val="5"/>
              <c:layout>
                <c:manualLayout>
                  <c:x val="2.0249084155928972E-4"/>
                  <c:y val="1.6933231884719107E-2"/>
                </c:manualLayout>
              </c:layout>
              <c:tx>
                <c:rich>
                  <a:bodyPr/>
                  <a:lstStyle/>
                  <a:p>
                    <a:r>
                      <a:rPr lang="en-US" altLang="en-US" dirty="0" smtClean="0"/>
                      <a:t>6</a:t>
                    </a:r>
                    <a:r>
                      <a:rPr lang="en-US" altLang="ja-JP" dirty="0" smtClean="0"/>
                      <a:t>3</a:t>
                    </a:r>
                    <a:endParaRPr lang="en-US" altLang="en-US" dirty="0"/>
                  </a:p>
                </c:rich>
              </c:tx>
              <c:dLblPos val="outEnd"/>
              <c:showVal val="1"/>
              <c:extLst>
                <c:ext xmlns:c15="http://schemas.microsoft.com/office/drawing/2012/chart" uri="{CE6537A1-D6FC-4f65-9D91-7224C49458BB}">
                  <c15:layout/>
                </c:ext>
              </c:extLst>
            </c:dLbl>
            <c:dLbl>
              <c:idx val="6"/>
              <c:layout>
                <c:manualLayout>
                  <c:x val="-1.8570345335531249E-3"/>
                  <c:y val="8.7815765722810916E-3"/>
                </c:manualLayout>
              </c:layout>
              <c:dLblPos val="outEnd"/>
              <c:showVal val="1"/>
              <c:extLst>
                <c:ext xmlns:c15="http://schemas.microsoft.com/office/drawing/2012/chart" uri="{CE6537A1-D6FC-4f65-9D91-7224C49458BB}">
                  <c15:layout/>
                </c:ext>
              </c:extLst>
            </c:dLbl>
            <c:dLbl>
              <c:idx val="8"/>
              <c:layout>
                <c:manualLayout>
                  <c:x val="-2.5435910046019308E-3"/>
                  <c:y val="1.6885801662891293E-2"/>
                </c:manualLayout>
              </c:layout>
              <c:tx>
                <c:rich>
                  <a:bodyPr/>
                  <a:lstStyle/>
                  <a:p>
                    <a:r>
                      <a:rPr lang="en-US" altLang="ja-JP" dirty="0" smtClean="0"/>
                      <a:t>41</a:t>
                    </a:r>
                    <a:endParaRPr lang="en-US" altLang="en-US" dirty="0"/>
                  </a:p>
                </c:rich>
              </c:tx>
              <c:dLblPos val="outEnd"/>
              <c:extLst>
                <c:ext xmlns:c15="http://schemas.microsoft.com/office/drawing/2012/chart" uri="{CE6537A1-D6FC-4f65-9D91-7224C49458BB}">
                  <c15:layout/>
                </c:ext>
              </c:extLst>
            </c:dLbl>
            <c:spPr>
              <a:noFill/>
              <a:ln w="26391">
                <a:noFill/>
              </a:ln>
            </c:spPr>
            <c:txPr>
              <a:bodyPr/>
              <a:lstStyle/>
              <a:p>
                <a:pPr>
                  <a:defRPr sz="1974" b="1" i="0" u="none" strike="noStrike" baseline="0">
                    <a:solidFill>
                      <a:schemeClr val="tx1"/>
                    </a:solidFill>
                    <a:latin typeface="ＭＳ Ｐゴシック"/>
                    <a:ea typeface="ＭＳ Ｐゴシック"/>
                    <a:cs typeface="ＭＳ Ｐゴシック"/>
                  </a:defRPr>
                </a:pPr>
                <a:endParaRPr lang="ja-JP"/>
              </a:p>
            </c:txPr>
            <c:showVal val="1"/>
            <c:extLst>
              <c:ext xmlns:c15="http://schemas.microsoft.com/office/drawing/2012/chart" uri="{CE6537A1-D6FC-4f65-9D91-7224C49458BB}">
                <c15:layout/>
                <c15:showLeaderLines val="0"/>
              </c:ext>
            </c:extLst>
          </c:dLbls>
          <c:cat>
            <c:strRef>
              <c:f>Sheet1!$B$1:$K$1</c:f>
              <c:strCache>
                <c:ptCount val="10"/>
                <c:pt idx="0">
                  <c:v>10円未満</c:v>
                </c:pt>
                <c:pt idx="1">
                  <c:v>10円台</c:v>
                </c:pt>
                <c:pt idx="2">
                  <c:v>20円台</c:v>
                </c:pt>
                <c:pt idx="3">
                  <c:v>30円台</c:v>
                </c:pt>
                <c:pt idx="4">
                  <c:v>40円台</c:v>
                </c:pt>
                <c:pt idx="5">
                  <c:v>50円台</c:v>
                </c:pt>
                <c:pt idx="6">
                  <c:v>60円台</c:v>
                </c:pt>
                <c:pt idx="7">
                  <c:v>70円台</c:v>
                </c:pt>
                <c:pt idx="8">
                  <c:v>80円台</c:v>
                </c:pt>
                <c:pt idx="9">
                  <c:v>90円以上</c:v>
                </c:pt>
              </c:strCache>
            </c:strRef>
          </c:cat>
          <c:val>
            <c:numRef>
              <c:f>Sheet1!$B$2:$K$2</c:f>
              <c:numCache>
                <c:formatCode>General</c:formatCode>
                <c:ptCount val="10"/>
                <c:pt idx="0">
                  <c:v>4</c:v>
                </c:pt>
                <c:pt idx="1">
                  <c:v>28</c:v>
                </c:pt>
                <c:pt idx="2">
                  <c:v>63</c:v>
                </c:pt>
                <c:pt idx="3">
                  <c:v>94</c:v>
                </c:pt>
                <c:pt idx="4">
                  <c:v>98</c:v>
                </c:pt>
                <c:pt idx="5">
                  <c:v>63</c:v>
                </c:pt>
                <c:pt idx="6">
                  <c:v>32</c:v>
                </c:pt>
                <c:pt idx="7">
                  <c:v>7</c:v>
                </c:pt>
                <c:pt idx="8">
                  <c:v>41</c:v>
                </c:pt>
                <c:pt idx="9">
                  <c:v>5</c:v>
                </c:pt>
              </c:numCache>
            </c:numRef>
          </c:val>
        </c:ser>
        <c:axId val="72411392"/>
        <c:axId val="73527296"/>
      </c:barChart>
      <c:catAx>
        <c:axId val="72411392"/>
        <c:scaling>
          <c:orientation val="minMax"/>
        </c:scaling>
        <c:axPos val="b"/>
        <c:numFmt formatCode="General" sourceLinked="1"/>
        <c:majorTickMark val="in"/>
        <c:tickLblPos val="nextTo"/>
        <c:spPr>
          <a:ln w="3299">
            <a:solidFill>
              <a:schemeClr val="tx1"/>
            </a:solidFill>
            <a:prstDash val="solid"/>
          </a:ln>
        </c:spPr>
        <c:txPr>
          <a:bodyPr rot="-2700000" vert="horz"/>
          <a:lstStyle/>
          <a:p>
            <a:pPr>
              <a:defRPr sz="1455" b="1" i="0" u="none" strike="noStrike" baseline="0">
                <a:solidFill>
                  <a:schemeClr val="tx1"/>
                </a:solidFill>
                <a:latin typeface="ＭＳ Ｐゴシック"/>
                <a:ea typeface="ＭＳ Ｐゴシック"/>
                <a:cs typeface="ＭＳ Ｐゴシック"/>
              </a:defRPr>
            </a:pPr>
            <a:endParaRPr lang="ja-JP"/>
          </a:p>
        </c:txPr>
        <c:crossAx val="73527296"/>
        <c:crosses val="autoZero"/>
        <c:auto val="1"/>
        <c:lblAlgn val="ctr"/>
        <c:lblOffset val="100"/>
        <c:tickLblSkip val="1"/>
        <c:tickMarkSkip val="1"/>
      </c:catAx>
      <c:valAx>
        <c:axId val="73527296"/>
        <c:scaling>
          <c:orientation val="minMax"/>
        </c:scaling>
        <c:axPos val="l"/>
        <c:majorGridlines>
          <c:spPr>
            <a:ln w="3299">
              <a:solidFill>
                <a:schemeClr val="tx1"/>
              </a:solidFill>
              <a:prstDash val="solid"/>
            </a:ln>
          </c:spPr>
        </c:majorGridlines>
        <c:title>
          <c:tx>
            <c:rich>
              <a:bodyPr rot="0" vert="horz"/>
              <a:lstStyle/>
              <a:p>
                <a:pPr algn="ctr">
                  <a:defRPr sz="1529" b="1" i="0" u="none" strike="noStrike" baseline="0">
                    <a:solidFill>
                      <a:srgbClr val="000000"/>
                    </a:solidFill>
                    <a:latin typeface="ＭＳ Ｐゴシック"/>
                    <a:ea typeface="ＭＳ Ｐゴシック"/>
                    <a:cs typeface="ＭＳ Ｐゴシック"/>
                  </a:defRPr>
                </a:pPr>
                <a:r>
                  <a:rPr lang="ja-JP" altLang="en-US" dirty="0"/>
                  <a:t>市数</a:t>
                </a:r>
              </a:p>
            </c:rich>
          </c:tx>
          <c:layout>
            <c:manualLayout>
              <c:xMode val="edge"/>
              <c:yMode val="edge"/>
              <c:x val="8.466826607699969E-2"/>
              <c:y val="0"/>
            </c:manualLayout>
          </c:layout>
          <c:spPr>
            <a:noFill/>
            <a:ln w="26391">
              <a:noFill/>
            </a:ln>
          </c:spPr>
        </c:title>
        <c:numFmt formatCode="General" sourceLinked="1"/>
        <c:majorTickMark val="in"/>
        <c:tickLblPos val="nextTo"/>
        <c:spPr>
          <a:ln w="3299">
            <a:solidFill>
              <a:schemeClr val="tx1"/>
            </a:solidFill>
            <a:prstDash val="solid"/>
          </a:ln>
        </c:spPr>
        <c:txPr>
          <a:bodyPr rot="0" vert="horz"/>
          <a:lstStyle/>
          <a:p>
            <a:pPr>
              <a:defRPr sz="1974" b="1" i="0" u="none" strike="noStrike" baseline="0">
                <a:solidFill>
                  <a:schemeClr val="tx1"/>
                </a:solidFill>
                <a:latin typeface="ＭＳ Ｐゴシック"/>
                <a:ea typeface="ＭＳ Ｐゴシック"/>
                <a:cs typeface="ＭＳ Ｐゴシック"/>
              </a:defRPr>
            </a:pPr>
            <a:endParaRPr lang="ja-JP"/>
          </a:p>
        </c:txPr>
        <c:crossAx val="72411392"/>
        <c:crosses val="autoZero"/>
        <c:crossBetween val="between"/>
      </c:valAx>
      <c:spPr>
        <a:noFill/>
        <a:ln w="13195">
          <a:solidFill>
            <a:schemeClr val="tx1"/>
          </a:solidFill>
          <a:prstDash val="solid"/>
        </a:ln>
      </c:spPr>
    </c:plotArea>
    <c:plotVisOnly val="1"/>
    <c:dispBlanksAs val="gap"/>
  </c:chart>
  <c:spPr>
    <a:noFill/>
    <a:ln>
      <a:noFill/>
    </a:ln>
  </c:spPr>
  <c:txPr>
    <a:bodyPr/>
    <a:lstStyle/>
    <a:p>
      <a:pPr>
        <a:defRPr sz="1870"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5.3515966754155729E-2"/>
          <c:y val="7.4914216505198652E-2"/>
          <c:w val="0.7350642801594246"/>
          <c:h val="0.82202002681053765"/>
        </c:manualLayout>
      </c:layout>
      <c:lineChart>
        <c:grouping val="standard"/>
        <c:ser>
          <c:idx val="0"/>
          <c:order val="0"/>
          <c:tx>
            <c:strRef>
              <c:f>Sheet1!$B$1</c:f>
              <c:strCache>
                <c:ptCount val="1"/>
                <c:pt idx="0">
                  <c:v>人件費比率</c:v>
                </c:pt>
              </c:strCache>
            </c:strRef>
          </c:tx>
          <c:spPr>
            <a:ln w="44450" cap="rnd">
              <a:solidFill>
                <a:schemeClr val="accent1"/>
              </a:solidFill>
              <a:round/>
            </a:ln>
            <a:effectLst/>
          </c:spPr>
          <c:marker>
            <c:symbol val="none"/>
          </c:marker>
          <c:cat>
            <c:numRef>
              <c:f>Sheet1!$A$5:$A$13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Sheet1!$B$5:$B$13</c:f>
              <c:numCache>
                <c:formatCode>General</c:formatCode>
                <c:ptCount val="9"/>
                <c:pt idx="0">
                  <c:v>19.8</c:v>
                </c:pt>
                <c:pt idx="1">
                  <c:v>19.2</c:v>
                </c:pt>
                <c:pt idx="2">
                  <c:v>17.5</c:v>
                </c:pt>
                <c:pt idx="3">
                  <c:v>17</c:v>
                </c:pt>
                <c:pt idx="4">
                  <c:v>16.600000000000001</c:v>
                </c:pt>
                <c:pt idx="5">
                  <c:v>15.9</c:v>
                </c:pt>
                <c:pt idx="6">
                  <c:v>15</c:v>
                </c:pt>
                <c:pt idx="7">
                  <c:v>14.5</c:v>
                </c:pt>
                <c:pt idx="8">
                  <c:v>14.5</c:v>
                </c:pt>
              </c:numCache>
            </c:numRef>
          </c:val>
        </c:ser>
        <c:ser>
          <c:idx val="1"/>
          <c:order val="1"/>
          <c:tx>
            <c:strRef>
              <c:f>Sheet1!$C$1</c:f>
              <c:strCache>
                <c:ptCount val="1"/>
                <c:pt idx="0">
                  <c:v>投資的経費比率</c:v>
                </c:pt>
              </c:strCache>
            </c:strRef>
          </c:tx>
          <c:spPr>
            <a:ln w="28575" cap="rnd">
              <a:solidFill>
                <a:schemeClr val="accent2"/>
              </a:solidFill>
              <a:round/>
            </a:ln>
            <a:effectLst/>
          </c:spPr>
          <c:marker>
            <c:symbol val="none"/>
          </c:marker>
          <c:dPt>
            <c:idx val="1"/>
            <c:spPr>
              <a:ln w="34925" cap="rnd">
                <a:solidFill>
                  <a:schemeClr val="accent2"/>
                </a:solidFill>
                <a:round/>
              </a:ln>
              <a:effectLst/>
            </c:spPr>
          </c:dPt>
          <c:dPt>
            <c:idx val="2"/>
            <c:spPr>
              <a:ln w="34925" cap="rnd">
                <a:solidFill>
                  <a:schemeClr val="accent2"/>
                </a:solidFill>
                <a:round/>
              </a:ln>
              <a:effectLst/>
            </c:spPr>
          </c:dPt>
          <c:dPt>
            <c:idx val="3"/>
            <c:spPr>
              <a:ln w="34925" cap="rnd">
                <a:solidFill>
                  <a:schemeClr val="accent2"/>
                </a:solidFill>
                <a:round/>
              </a:ln>
              <a:effectLst/>
            </c:spPr>
          </c:dPt>
          <c:dPt>
            <c:idx val="4"/>
            <c:spPr>
              <a:ln w="34925" cap="rnd">
                <a:solidFill>
                  <a:schemeClr val="accent2"/>
                </a:solidFill>
                <a:round/>
              </a:ln>
              <a:effectLst/>
            </c:spPr>
          </c:dPt>
          <c:dPt>
            <c:idx val="5"/>
            <c:spPr>
              <a:ln w="34925" cap="rnd">
                <a:solidFill>
                  <a:schemeClr val="accent2"/>
                </a:solidFill>
                <a:round/>
              </a:ln>
              <a:effectLst/>
            </c:spPr>
          </c:dPt>
          <c:dPt>
            <c:idx val="6"/>
            <c:spPr>
              <a:ln w="34925" cap="rnd">
                <a:solidFill>
                  <a:schemeClr val="accent2"/>
                </a:solidFill>
                <a:round/>
              </a:ln>
              <a:effectLst/>
            </c:spPr>
          </c:dPt>
          <c:dPt>
            <c:idx val="7"/>
            <c:spPr>
              <a:ln w="34925" cap="rnd">
                <a:solidFill>
                  <a:schemeClr val="accent2"/>
                </a:solidFill>
                <a:round/>
              </a:ln>
              <a:effectLst/>
            </c:spPr>
          </c:dPt>
          <c:dPt>
            <c:idx val="8"/>
            <c:spPr>
              <a:ln w="34925" cap="rnd">
                <a:solidFill>
                  <a:schemeClr val="accent2"/>
                </a:solidFill>
                <a:round/>
              </a:ln>
              <a:effectLst/>
            </c:spPr>
          </c:dPt>
          <c:cat>
            <c:numRef>
              <c:f>Sheet1!$A$5:$A$13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Sheet1!$C$5:$C$13</c:f>
              <c:numCache>
                <c:formatCode>General</c:formatCode>
                <c:ptCount val="9"/>
                <c:pt idx="0">
                  <c:v>13.8</c:v>
                </c:pt>
                <c:pt idx="1">
                  <c:v>13.1</c:v>
                </c:pt>
                <c:pt idx="2">
                  <c:v>13.3</c:v>
                </c:pt>
                <c:pt idx="3">
                  <c:v>13.1</c:v>
                </c:pt>
                <c:pt idx="4">
                  <c:v>12.1</c:v>
                </c:pt>
                <c:pt idx="5">
                  <c:v>12.4</c:v>
                </c:pt>
                <c:pt idx="6">
                  <c:v>13.5</c:v>
                </c:pt>
                <c:pt idx="7">
                  <c:v>14</c:v>
                </c:pt>
                <c:pt idx="8">
                  <c:v>13.5</c:v>
                </c:pt>
              </c:numCache>
            </c:numRef>
          </c:val>
        </c:ser>
        <c:ser>
          <c:idx val="2"/>
          <c:order val="2"/>
          <c:tx>
            <c:strRef>
              <c:f>Sheet1!$D$1</c:f>
              <c:strCache>
                <c:ptCount val="1"/>
                <c:pt idx="0">
                  <c:v>扶助費比率</c:v>
                </c:pt>
              </c:strCache>
            </c:strRef>
          </c:tx>
          <c:spPr>
            <a:ln w="44450" cap="rnd">
              <a:solidFill>
                <a:schemeClr val="accent3"/>
              </a:solidFill>
              <a:prstDash val="dash"/>
              <a:round/>
            </a:ln>
            <a:effectLst/>
          </c:spPr>
          <c:marker>
            <c:symbol val="none"/>
          </c:marker>
          <c:cat>
            <c:numRef>
              <c:f>Sheet1!$A$5:$A$13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Sheet1!$D$5:$D$13</c:f>
              <c:numCache>
                <c:formatCode>General</c:formatCode>
                <c:ptCount val="9"/>
                <c:pt idx="0">
                  <c:v>16.399999999999999</c:v>
                </c:pt>
                <c:pt idx="1">
                  <c:v>17</c:v>
                </c:pt>
                <c:pt idx="2">
                  <c:v>18</c:v>
                </c:pt>
                <c:pt idx="3">
                  <c:v>20.9</c:v>
                </c:pt>
                <c:pt idx="4">
                  <c:v>21.9</c:v>
                </c:pt>
                <c:pt idx="5">
                  <c:v>21.7</c:v>
                </c:pt>
                <c:pt idx="6">
                  <c:v>22</c:v>
                </c:pt>
                <c:pt idx="7">
                  <c:v>22.5</c:v>
                </c:pt>
                <c:pt idx="8">
                  <c:v>23.5</c:v>
                </c:pt>
              </c:numCache>
            </c:numRef>
          </c:val>
        </c:ser>
        <c:marker val="1"/>
        <c:axId val="74245632"/>
        <c:axId val="74247552"/>
      </c:lineChart>
      <c:catAx>
        <c:axId val="74245632"/>
        <c:scaling>
          <c:orientation val="minMax"/>
        </c:scaling>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ja-JP" altLang="en-US" b="1" baseline="0" dirty="0" smtClean="0">
                    <a:solidFill>
                      <a:schemeClr val="tx1"/>
                    </a:solidFill>
                  </a:rPr>
                  <a:t>年度</a:t>
                </a:r>
                <a:endParaRPr lang="ja-JP" altLang="en-US" b="1" baseline="0" dirty="0">
                  <a:solidFill>
                    <a:schemeClr val="tx1"/>
                  </a:solidFill>
                </a:endParaRPr>
              </a:p>
            </c:rich>
          </c:tx>
          <c:layout>
            <c:manualLayout>
              <c:xMode val="edge"/>
              <c:yMode val="edge"/>
              <c:x val="0.7814416253523867"/>
              <c:y val="0.91340201086166817"/>
            </c:manualLayout>
          </c:layout>
          <c:spPr>
            <a:noFill/>
            <a:ln>
              <a:noFill/>
            </a:ln>
            <a:effectLst/>
          </c:spPr>
        </c:title>
        <c:numFmt formatCode="General" sourceLinked="1"/>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74247552"/>
        <c:crosses val="autoZero"/>
        <c:auto val="1"/>
        <c:lblAlgn val="ctr"/>
        <c:lblOffset val="100"/>
      </c:catAx>
      <c:valAx>
        <c:axId val="74247552"/>
        <c:scaling>
          <c:orientation val="minMax"/>
          <c:max val="24"/>
          <c:min val="12"/>
        </c:scaling>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title>
          <c:tx>
            <c:rich>
              <a:bodyPr rot="0" spcFirstLastPara="1" vertOverflow="ellipsis" vert="eaVert" wrap="square" anchor="ctr" anchorCtr="1"/>
              <a:lstStyle/>
              <a:p>
                <a:pPr>
                  <a:defRPr sz="1330" b="1" i="0" u="none" strike="noStrike" kern="1200" baseline="0">
                    <a:solidFill>
                      <a:schemeClr val="tx1"/>
                    </a:solidFill>
                    <a:latin typeface="+mn-lt"/>
                    <a:ea typeface="+mn-ea"/>
                    <a:cs typeface="+mn-cs"/>
                  </a:defRPr>
                </a:pPr>
                <a:r>
                  <a:rPr lang="ja-JP" altLang="en-US" b="1" baseline="0" dirty="0" smtClean="0">
                    <a:solidFill>
                      <a:schemeClr val="tx1"/>
                    </a:solidFill>
                  </a:rPr>
                  <a:t>％</a:t>
                </a:r>
                <a:endParaRPr lang="ja-JP" altLang="en-US" b="1" baseline="0" dirty="0">
                  <a:solidFill>
                    <a:schemeClr val="tx1"/>
                  </a:solidFill>
                </a:endParaRPr>
              </a:p>
            </c:rich>
          </c:tx>
          <c:layout>
            <c:manualLayout>
              <c:xMode val="edge"/>
              <c:yMode val="edge"/>
              <c:x val="1.2345679012345687E-2"/>
              <c:y val="7.9682516052672746E-3"/>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74245632"/>
        <c:crosses val="autoZero"/>
        <c:crossBetween val="between"/>
        <c:majorUnit val="2"/>
      </c:valAx>
      <c:spPr>
        <a:noFill/>
        <a:ln>
          <a:solidFill>
            <a:schemeClr val="bg1">
              <a:lumMod val="50000"/>
            </a:schemeClr>
          </a:solidFill>
        </a:ln>
        <a:effectLst/>
      </c:spPr>
    </c:plotArea>
    <c:legend>
      <c:legendPos val="b"/>
      <c:layout>
        <c:manualLayout>
          <c:xMode val="edge"/>
          <c:yMode val="edge"/>
          <c:x val="0.78812651890735841"/>
          <c:y val="0.34208653495399782"/>
          <c:w val="0.20924066783318754"/>
          <c:h val="0.18930601067662298"/>
        </c:manualLayout>
      </c:layout>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ＭＳ Ｐゴシック" panose="020B0600070205080204" pitchFamily="50" charset="-128"/>
              <a:cs typeface="+mn-cs"/>
            </a:defRPr>
          </a:pPr>
          <a:endParaRPr lang="ja-JP"/>
        </a:p>
      </c:txPr>
    </c:legend>
    <c:plotVisOnly val="1"/>
    <c:dispBlanksAs val="gap"/>
  </c:chart>
  <c:spPr>
    <a:noFill/>
    <a:ln>
      <a:noFill/>
    </a:ln>
    <a:effectLst/>
  </c:spPr>
  <c:txPr>
    <a:bodyPr/>
    <a:lstStyle/>
    <a:p>
      <a:pPr>
        <a:defRPr/>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title/>
    <c:plotArea>
      <c:layout>
        <c:manualLayout>
          <c:layoutTarget val="inner"/>
          <c:xMode val="edge"/>
          <c:yMode val="edge"/>
          <c:x val="0.49427917620137302"/>
          <c:y val="2.3696682464454992E-2"/>
          <c:w val="0.44279176201372961"/>
          <c:h val="0.84834123222748969"/>
        </c:manualLayout>
      </c:layout>
      <c:barChart>
        <c:barDir val="bar"/>
        <c:grouping val="clustered"/>
        <c:ser>
          <c:idx val="0"/>
          <c:order val="0"/>
          <c:tx>
            <c:strRef>
              <c:f>Sheet1!$B$1</c:f>
              <c:strCache>
                <c:ptCount val="1"/>
              </c:strCache>
            </c:strRef>
          </c:tx>
          <c:spPr>
            <a:solidFill>
              <a:srgbClr val="FF6600"/>
            </a:solidFill>
            <a:ln w="12699">
              <a:solidFill>
                <a:schemeClr val="tx1"/>
              </a:solidFill>
              <a:prstDash val="solid"/>
            </a:ln>
          </c:spPr>
          <c:dLbls>
            <c:spPr>
              <a:noFill/>
              <a:ln w="25398">
                <a:noFill/>
              </a:ln>
            </c:spPr>
            <c:txPr>
              <a:bodyPr/>
              <a:lstStyle/>
              <a:p>
                <a:pPr>
                  <a:defRPr sz="1875" b="1" i="0" u="none" strike="noStrike" baseline="0">
                    <a:solidFill>
                      <a:schemeClr val="tx1"/>
                    </a:solidFill>
                    <a:latin typeface="ＭＳ Ｐゴシック"/>
                    <a:ea typeface="ＭＳ Ｐゴシック"/>
                    <a:cs typeface="ＭＳ Ｐゴシック"/>
                  </a:defRPr>
                </a:pPr>
                <a:endParaRPr lang="ja-JP"/>
              </a:p>
            </c:txPr>
            <c:showVal val="1"/>
            <c:extLst>
              <c:ext xmlns:c15="http://schemas.microsoft.com/office/drawing/2012/chart" uri="{CE6537A1-D6FC-4f65-9D91-7224C49458BB}">
                <c15:layout/>
                <c15:showLeaderLines val="0"/>
              </c:ext>
            </c:extLst>
          </c:dLbls>
          <c:cat>
            <c:strRef>
              <c:f>Sheet1!$A$2:$A$10</c:f>
              <c:strCache>
                <c:ptCount val="9"/>
                <c:pt idx="0">
                  <c:v>その他</c:v>
                </c:pt>
                <c:pt idx="1">
                  <c:v>ごみは減少傾向にあり、有料化の理由を見いだせない</c:v>
                </c:pt>
                <c:pt idx="2">
                  <c:v>有料化の法的根拠が不明確である</c:v>
                </c:pt>
                <c:pt idx="3">
                  <c:v>格差社会で生活苦の世帯が増える中、負担増は認められない</c:v>
                </c:pt>
                <c:pt idx="4">
                  <c:v>すぐにリバウンドが起こり、ごみが増える</c:v>
                </c:pt>
                <c:pt idx="5">
                  <c:v>生産者や小売業者のごみ減量への取り組みが先決</c:v>
                </c:pt>
                <c:pt idx="6">
                  <c:v>資源化を徹底しても減らない場合に、はじめて検討すべき</c:v>
                </c:pt>
                <c:pt idx="7">
                  <c:v>税金の二重取りではないか</c:v>
                </c:pt>
                <c:pt idx="8">
                  <c:v>不法投棄が増える</c:v>
                </c:pt>
              </c:strCache>
            </c:strRef>
          </c:cat>
          <c:val>
            <c:numRef>
              <c:f>Sheet1!$B$2:$B$10</c:f>
              <c:numCache>
                <c:formatCode>General</c:formatCode>
                <c:ptCount val="9"/>
                <c:pt idx="0">
                  <c:v>27</c:v>
                </c:pt>
                <c:pt idx="1">
                  <c:v>2</c:v>
                </c:pt>
                <c:pt idx="2">
                  <c:v>5</c:v>
                </c:pt>
                <c:pt idx="3">
                  <c:v>19</c:v>
                </c:pt>
                <c:pt idx="4">
                  <c:v>22</c:v>
                </c:pt>
                <c:pt idx="5">
                  <c:v>22</c:v>
                </c:pt>
                <c:pt idx="6">
                  <c:v>24</c:v>
                </c:pt>
                <c:pt idx="7">
                  <c:v>32</c:v>
                </c:pt>
                <c:pt idx="8">
                  <c:v>109</c:v>
                </c:pt>
              </c:numCache>
            </c:numRef>
          </c:val>
        </c:ser>
        <c:dLbls>
          <c:showVal val="1"/>
        </c:dLbls>
        <c:axId val="75903360"/>
        <c:axId val="75904896"/>
      </c:barChart>
      <c:catAx>
        <c:axId val="75903360"/>
        <c:scaling>
          <c:orientation val="minMax"/>
        </c:scaling>
        <c:axPos val="l"/>
        <c:numFmt formatCode="General" sourceLinked="1"/>
        <c:majorTickMark val="in"/>
        <c:tickLblPos val="nextTo"/>
        <c:spPr>
          <a:ln w="3175">
            <a:solidFill>
              <a:schemeClr val="tx1"/>
            </a:solidFill>
            <a:prstDash val="solid"/>
          </a:ln>
        </c:spPr>
        <c:txPr>
          <a:bodyPr rot="0" vert="horz"/>
          <a:lstStyle/>
          <a:p>
            <a:pPr>
              <a:defRPr sz="1200" b="1" i="0" u="none" strike="noStrike" baseline="0">
                <a:solidFill>
                  <a:schemeClr val="tx1"/>
                </a:solidFill>
                <a:latin typeface="ＭＳ Ｐゴシック"/>
                <a:ea typeface="ＭＳ Ｐゴシック"/>
                <a:cs typeface="ＭＳ Ｐゴシック"/>
              </a:defRPr>
            </a:pPr>
            <a:endParaRPr lang="ja-JP"/>
          </a:p>
        </c:txPr>
        <c:crossAx val="75904896"/>
        <c:crosses val="autoZero"/>
        <c:auto val="1"/>
        <c:lblAlgn val="ctr"/>
        <c:lblOffset val="100"/>
        <c:tickLblSkip val="1"/>
        <c:tickMarkSkip val="1"/>
      </c:catAx>
      <c:valAx>
        <c:axId val="75904896"/>
        <c:scaling>
          <c:orientation val="minMax"/>
        </c:scaling>
        <c:axPos val="b"/>
        <c:majorGridlines>
          <c:spPr>
            <a:ln w="3175">
              <a:solidFill>
                <a:schemeClr val="tx1"/>
              </a:solidFill>
              <a:prstDash val="solid"/>
            </a:ln>
          </c:spPr>
        </c:majorGridlines>
        <c:title>
          <c:tx>
            <c:rich>
              <a:bodyPr/>
              <a:lstStyle/>
              <a:p>
                <a:pPr>
                  <a:defRPr sz="1875" b="1" i="0" u="none" strike="noStrike" baseline="0">
                    <a:solidFill>
                      <a:srgbClr val="000000"/>
                    </a:solidFill>
                    <a:latin typeface="ＭＳ Ｐゴシック"/>
                    <a:ea typeface="ＭＳ Ｐゴシック"/>
                    <a:cs typeface="ＭＳ Ｐゴシック"/>
                  </a:defRPr>
                </a:pPr>
                <a:r>
                  <a:rPr lang="ja-JP" altLang="en-US" dirty="0"/>
                  <a:t>市</a:t>
                </a:r>
              </a:p>
            </c:rich>
          </c:tx>
          <c:layout>
            <c:manualLayout>
              <c:xMode val="edge"/>
              <c:yMode val="edge"/>
              <c:x val="0.96109839816933662"/>
              <c:y val="0.9099526066350716"/>
            </c:manualLayout>
          </c:layout>
          <c:spPr>
            <a:noFill/>
            <a:ln w="25398">
              <a:noFill/>
            </a:ln>
          </c:spPr>
        </c:title>
        <c:numFmt formatCode="General" sourceLinked="1"/>
        <c:majorTickMark val="in"/>
        <c:tickLblPos val="nextTo"/>
        <c:spPr>
          <a:ln w="3175">
            <a:solidFill>
              <a:schemeClr val="tx1"/>
            </a:solidFill>
            <a:prstDash val="solid"/>
          </a:ln>
        </c:spPr>
        <c:txPr>
          <a:bodyPr rot="0" vert="horz"/>
          <a:lstStyle/>
          <a:p>
            <a:pPr>
              <a:defRPr sz="1875" b="1" i="0" u="none" strike="noStrike" baseline="0">
                <a:solidFill>
                  <a:schemeClr val="tx1"/>
                </a:solidFill>
                <a:latin typeface="ＭＳ Ｐゴシック"/>
                <a:ea typeface="ＭＳ Ｐゴシック"/>
                <a:cs typeface="ＭＳ Ｐゴシック"/>
              </a:defRPr>
            </a:pPr>
            <a:endParaRPr lang="ja-JP"/>
          </a:p>
        </c:txPr>
        <c:crossAx val="75903360"/>
        <c:crosses val="autoZero"/>
        <c:crossBetween val="between"/>
      </c:valAx>
      <c:spPr>
        <a:noFill/>
        <a:ln w="12699">
          <a:solidFill>
            <a:schemeClr val="tx1"/>
          </a:solidFill>
          <a:prstDash val="solid"/>
        </a:ln>
      </c:spPr>
    </c:plotArea>
    <c:plotVisOnly val="1"/>
    <c:dispBlanksAs val="gap"/>
  </c:chart>
  <c:spPr>
    <a:noFill/>
    <a:ln>
      <a:noFill/>
    </a:ln>
  </c:spPr>
  <c:txPr>
    <a:bodyPr/>
    <a:lstStyle/>
    <a:p>
      <a:pPr>
        <a:defRPr sz="1800"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style val="26"/>
  <c:chart>
    <c:plotArea>
      <c:layout>
        <c:manualLayout>
          <c:layoutTarget val="inner"/>
          <c:xMode val="edge"/>
          <c:yMode val="edge"/>
          <c:x val="6.9625332634998233E-2"/>
          <c:y val="0.12614086008754211"/>
          <c:w val="0.82623279953021056"/>
          <c:h val="0.77330428086365155"/>
        </c:manualLayout>
      </c:layout>
      <c:barChart>
        <c:barDir val="col"/>
        <c:grouping val="clustered"/>
        <c:ser>
          <c:idx val="0"/>
          <c:order val="0"/>
          <c:tx>
            <c:strRef>
              <c:f>Sheet1!$C$1</c:f>
              <c:strCache>
                <c:ptCount val="1"/>
                <c:pt idx="0">
                  <c:v>実施市数</c:v>
                </c:pt>
              </c:strCache>
            </c:strRef>
          </c:tx>
          <c:dLbls>
            <c:dLbl>
              <c:idx val="0"/>
              <c:layout>
                <c:manualLayout>
                  <c:x val="1.6797075457224335E-3"/>
                  <c:y val="1.1123765245634866E-2"/>
                </c:manualLayout>
              </c:layout>
              <c:dLblPos val="outEnd"/>
              <c:showVal val="1"/>
              <c:extLst>
                <c:ext xmlns:c15="http://schemas.microsoft.com/office/drawing/2012/chart" uri="{CE6537A1-D6FC-4f65-9D91-7224C49458BB}">
                  <c15:layout/>
                </c:ext>
              </c:extLst>
            </c:dLbl>
            <c:dLbl>
              <c:idx val="4"/>
              <c:tx>
                <c:rich>
                  <a:bodyPr/>
                  <a:lstStyle/>
                  <a:p>
                    <a:r>
                      <a:rPr lang="en-US" altLang="ja-JP" dirty="0" smtClean="0"/>
                      <a:t>41</a:t>
                    </a:r>
                    <a:endParaRPr lang="en-US" altLang="en-US" dirty="0"/>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layout/>
                <c15:showLeaderLines val="0"/>
              </c:ext>
            </c:extLst>
          </c:dLbls>
          <c:cat>
            <c:strRef>
              <c:f>Sheet1!$A$2:$A$7</c:f>
              <c:strCache>
                <c:ptCount val="6"/>
                <c:pt idx="0">
                  <c:v>20円未満</c:v>
                </c:pt>
                <c:pt idx="1">
                  <c:v>20円代</c:v>
                </c:pt>
                <c:pt idx="2">
                  <c:v>30円台</c:v>
                </c:pt>
                <c:pt idx="3">
                  <c:v>40円台</c:v>
                </c:pt>
                <c:pt idx="4">
                  <c:v>50-60円台</c:v>
                </c:pt>
                <c:pt idx="5">
                  <c:v>70円以上</c:v>
                </c:pt>
              </c:strCache>
            </c:strRef>
          </c:cat>
          <c:val>
            <c:numRef>
              <c:f>Sheet1!$C$2:$C$7</c:f>
              <c:numCache>
                <c:formatCode>General</c:formatCode>
                <c:ptCount val="6"/>
                <c:pt idx="0">
                  <c:v>5</c:v>
                </c:pt>
                <c:pt idx="1">
                  <c:v>14</c:v>
                </c:pt>
                <c:pt idx="2">
                  <c:v>32</c:v>
                </c:pt>
                <c:pt idx="3">
                  <c:v>44</c:v>
                </c:pt>
                <c:pt idx="4">
                  <c:v>41</c:v>
                </c:pt>
                <c:pt idx="5">
                  <c:v>39</c:v>
                </c:pt>
              </c:numCache>
            </c:numRef>
          </c:val>
        </c:ser>
        <c:axId val="80003072"/>
        <c:axId val="80004992"/>
      </c:barChart>
      <c:lineChart>
        <c:grouping val="standard"/>
        <c:ser>
          <c:idx val="2"/>
          <c:order val="1"/>
          <c:tx>
            <c:strRef>
              <c:f>Sheet1!$D$1</c:f>
              <c:strCache>
                <c:ptCount val="1"/>
                <c:pt idx="0">
                  <c:v>実施率</c:v>
                </c:pt>
              </c:strCache>
            </c:strRef>
          </c:tx>
          <c:spPr>
            <a:ln>
              <a:solidFill>
                <a:srgbClr val="C00000"/>
              </a:solidFill>
            </a:ln>
          </c:spPr>
          <c:marker>
            <c:symbol val="triangle"/>
            <c:size val="13"/>
            <c:spPr>
              <a:solidFill>
                <a:srgbClr val="C00000"/>
              </a:solidFill>
              <a:ln>
                <a:solidFill>
                  <a:srgbClr val="C00000"/>
                </a:solidFill>
              </a:ln>
            </c:spPr>
          </c:marker>
          <c:dLbls>
            <c:dLbl>
              <c:idx val="0"/>
              <c:layout>
                <c:manualLayout>
                  <c:x val="-6.7189624433264053E-3"/>
                  <c:y val="2.502847180267842E-2"/>
                </c:manualLayout>
              </c:layout>
              <c:dLblPos val="r"/>
              <c:showVal val="1"/>
              <c:extLst>
                <c:ext xmlns:c15="http://schemas.microsoft.com/office/drawing/2012/chart" uri="{CE6537A1-D6FC-4f65-9D91-7224C49458BB}">
                  <c15:layout/>
                </c:ext>
              </c:extLst>
            </c:dLbl>
            <c:dLbl>
              <c:idx val="1"/>
              <c:layout>
                <c:manualLayout>
                  <c:x val="8.3985377286121647E-3"/>
                  <c:y val="0"/>
                </c:manualLayout>
              </c:layout>
              <c:dLblPos val="r"/>
              <c:showVal val="1"/>
              <c:extLst>
                <c:ext xmlns:c15="http://schemas.microsoft.com/office/drawing/2012/chart" uri="{CE6537A1-D6FC-4f65-9D91-7224C49458BB}">
                  <c15:layout/>
                </c:ext>
              </c:extLst>
            </c:dLbl>
            <c:dLbl>
              <c:idx val="2"/>
              <c:layout>
                <c:manualLayout>
                  <c:x val="1.1757952820057031E-2"/>
                  <c:y val="5.5618826228174293E-3"/>
                </c:manualLayout>
              </c:layout>
              <c:dLblPos val="r"/>
              <c:showVal val="1"/>
              <c:extLst>
                <c:ext xmlns:c15="http://schemas.microsoft.com/office/drawing/2012/chart" uri="{CE6537A1-D6FC-4f65-9D91-7224C49458BB}">
                  <c15:layout/>
                </c:ext>
              </c:extLst>
            </c:dLbl>
            <c:dLbl>
              <c:idx val="3"/>
              <c:layout>
                <c:manualLayout>
                  <c:x val="1.1757952820057031E-2"/>
                  <c:y val="-1.6685647868452287E-2"/>
                </c:manualLayout>
              </c:layout>
              <c:dLblPos val="r"/>
              <c:showVal val="1"/>
              <c:extLst>
                <c:ext xmlns:c15="http://schemas.microsoft.com/office/drawing/2012/chart" uri="{CE6537A1-D6FC-4f65-9D91-7224C49458BB}">
                  <c15:layout/>
                </c:ext>
              </c:extLst>
            </c:dLbl>
            <c:dLbl>
              <c:idx val="4"/>
              <c:layout>
                <c:manualLayout>
                  <c:x val="1.1757952820057031E-2"/>
                  <c:y val="-5.561882622817477E-3"/>
                </c:manualLayout>
              </c:layout>
              <c:tx>
                <c:rich>
                  <a:bodyPr/>
                  <a:lstStyle/>
                  <a:p>
                    <a:r>
                      <a:rPr lang="en-US" altLang="en-US" dirty="0" smtClean="0"/>
                      <a:t>43.2 </a:t>
                    </a:r>
                    <a:endParaRPr lang="en-US" altLang="en-US" dirty="0"/>
                  </a:p>
                </c:rich>
              </c:tx>
              <c:dLblPos val="r"/>
              <c:showVal val="1"/>
              <c:extLst>
                <c:ext xmlns:c15="http://schemas.microsoft.com/office/drawing/2012/chart" uri="{CE6537A1-D6FC-4f65-9D91-7224C49458BB}">
                  <c15:layout/>
                </c:ext>
              </c:extLst>
            </c:dLbl>
            <c:dLbl>
              <c:idx val="5"/>
              <c:layout>
                <c:manualLayout>
                  <c:x val="-5.039122637167299E-3"/>
                  <c:y val="1.3904706557043562E-2"/>
                </c:manualLayout>
              </c:layout>
              <c:dLblPos val="r"/>
              <c:showVal val="1"/>
              <c:extLst>
                <c:ext xmlns:c15="http://schemas.microsoft.com/office/drawing/2012/chart" uri="{CE6537A1-D6FC-4f65-9D91-7224C49458BB}">
                  <c15:layout/>
                </c:ext>
              </c:extLst>
            </c:dLbl>
            <c:spPr>
              <a:noFill/>
              <a:ln>
                <a:noFill/>
              </a:ln>
              <a:effectLst/>
            </c:spPr>
            <c:dLblPos val="r"/>
            <c:showVal val="1"/>
            <c:extLst>
              <c:ext xmlns:c15="http://schemas.microsoft.com/office/drawing/2012/chart" uri="{CE6537A1-D6FC-4f65-9D91-7224C49458BB}">
                <c15:showLeaderLines val="0"/>
              </c:ext>
            </c:extLst>
          </c:dLbls>
          <c:cat>
            <c:strRef>
              <c:f>(Sheet1!$A$2:$A$7,Sheet1!$D$2:$D$7)</c:f>
              <c:strCache>
                <c:ptCount val="12"/>
                <c:pt idx="0">
                  <c:v>20円未満</c:v>
                </c:pt>
                <c:pt idx="1">
                  <c:v>20円代</c:v>
                </c:pt>
                <c:pt idx="2">
                  <c:v>30円台</c:v>
                </c:pt>
                <c:pt idx="3">
                  <c:v>40円台</c:v>
                </c:pt>
                <c:pt idx="4">
                  <c:v>50-60円台</c:v>
                </c:pt>
                <c:pt idx="5">
                  <c:v>70円以上</c:v>
                </c:pt>
                <c:pt idx="6">
                  <c:v>15.6 </c:v>
                </c:pt>
                <c:pt idx="7">
                  <c:v>22.2 </c:v>
                </c:pt>
                <c:pt idx="8">
                  <c:v>34.0 </c:v>
                </c:pt>
                <c:pt idx="9">
                  <c:v>44.9 </c:v>
                </c:pt>
                <c:pt idx="10">
                  <c:v>43.2 </c:v>
                </c:pt>
                <c:pt idx="11">
                  <c:v>73.6 </c:v>
                </c:pt>
              </c:strCache>
            </c:strRef>
          </c:cat>
          <c:val>
            <c:numRef>
              <c:f>Sheet1!$D$2:$D$7</c:f>
              <c:numCache>
                <c:formatCode>0.0_ </c:formatCode>
                <c:ptCount val="6"/>
                <c:pt idx="0">
                  <c:v>15.625</c:v>
                </c:pt>
                <c:pt idx="1">
                  <c:v>22.2222222222222</c:v>
                </c:pt>
                <c:pt idx="2">
                  <c:v>34.042553191489361</c:v>
                </c:pt>
                <c:pt idx="3">
                  <c:v>44.89795918367345</c:v>
                </c:pt>
                <c:pt idx="4">
                  <c:v>43.157894736842074</c:v>
                </c:pt>
                <c:pt idx="5">
                  <c:v>73.584905660377459</c:v>
                </c:pt>
              </c:numCache>
            </c:numRef>
          </c:val>
        </c:ser>
        <c:marker val="1"/>
        <c:axId val="80016896"/>
        <c:axId val="80006528"/>
      </c:lineChart>
      <c:catAx>
        <c:axId val="80003072"/>
        <c:scaling>
          <c:orientation val="minMax"/>
        </c:scaling>
        <c:axPos val="b"/>
        <c:title>
          <c:tx>
            <c:rich>
              <a:bodyPr/>
              <a:lstStyle/>
              <a:p>
                <a:pPr>
                  <a:defRPr sz="1600"/>
                </a:pPr>
                <a:r>
                  <a:rPr lang="ja-JP" altLang="en-US" sz="1600" dirty="0" smtClean="0"/>
                  <a:t>市数</a:t>
                </a:r>
                <a:endParaRPr lang="ja-JP" altLang="en-US" sz="1600" dirty="0"/>
              </a:p>
            </c:rich>
          </c:tx>
          <c:layout>
            <c:manualLayout>
              <c:xMode val="edge"/>
              <c:yMode val="edge"/>
              <c:x val="0"/>
              <c:y val="3.0088033215387847E-2"/>
            </c:manualLayout>
          </c:layout>
        </c:title>
        <c:numFmt formatCode="General" sourceLinked="0"/>
        <c:tickLblPos val="nextTo"/>
        <c:txPr>
          <a:bodyPr/>
          <a:lstStyle/>
          <a:p>
            <a:pPr>
              <a:defRPr sz="1600"/>
            </a:pPr>
            <a:endParaRPr lang="ja-JP"/>
          </a:p>
        </c:txPr>
        <c:crossAx val="80004992"/>
        <c:crosses val="autoZero"/>
        <c:auto val="1"/>
        <c:lblAlgn val="ctr"/>
        <c:lblOffset val="100"/>
      </c:catAx>
      <c:valAx>
        <c:axId val="80004992"/>
        <c:scaling>
          <c:orientation val="minMax"/>
          <c:max val="50"/>
        </c:scaling>
        <c:axPos val="l"/>
        <c:majorGridlines/>
        <c:numFmt formatCode="General" sourceLinked="1"/>
        <c:tickLblPos val="nextTo"/>
        <c:crossAx val="80003072"/>
        <c:crosses val="autoZero"/>
        <c:crossBetween val="between"/>
        <c:majorUnit val="10"/>
      </c:valAx>
      <c:valAx>
        <c:axId val="80006528"/>
        <c:scaling>
          <c:orientation val="minMax"/>
        </c:scaling>
        <c:axPos val="r"/>
        <c:title>
          <c:tx>
            <c:rich>
              <a:bodyPr rot="0" vert="horz"/>
              <a:lstStyle/>
              <a:p>
                <a:pPr>
                  <a:defRPr sz="1600"/>
                </a:pPr>
                <a:r>
                  <a:rPr lang="ja-JP" altLang="en-US" sz="1600" dirty="0" smtClean="0"/>
                  <a:t>％</a:t>
                </a:r>
                <a:endParaRPr lang="ja-JP" altLang="en-US" sz="1600" dirty="0"/>
              </a:p>
            </c:rich>
          </c:tx>
          <c:layout>
            <c:manualLayout>
              <c:xMode val="edge"/>
              <c:yMode val="edge"/>
              <c:x val="0.94146219203157322"/>
              <c:y val="3.4307399997240959E-2"/>
            </c:manualLayout>
          </c:layout>
        </c:title>
        <c:numFmt formatCode="0.0_ " sourceLinked="1"/>
        <c:tickLblPos val="nextTo"/>
        <c:crossAx val="80016896"/>
        <c:crosses val="max"/>
        <c:crossBetween val="between"/>
      </c:valAx>
      <c:catAx>
        <c:axId val="80016896"/>
        <c:scaling>
          <c:orientation val="minMax"/>
        </c:scaling>
        <c:delete val="1"/>
        <c:axPos val="b"/>
        <c:numFmt formatCode="General" sourceLinked="1"/>
        <c:tickLblPos val="nextTo"/>
        <c:crossAx val="80006528"/>
        <c:crosses val="autoZero"/>
        <c:auto val="1"/>
        <c:lblAlgn val="ctr"/>
        <c:lblOffset val="100"/>
      </c:catAx>
    </c:plotArea>
    <c:legend>
      <c:legendPos val="r"/>
      <c:layout>
        <c:manualLayout>
          <c:xMode val="edge"/>
          <c:yMode val="edge"/>
          <c:x val="0.27436634024790918"/>
          <c:y val="1.7339278562511728E-2"/>
          <c:w val="0.35609799969315581"/>
          <c:h val="0.10606814858782466"/>
        </c:manualLayout>
      </c:layout>
    </c:legend>
    <c:plotVisOnly val="1"/>
    <c:dispBlanksAs val="gap"/>
  </c:chart>
  <c:txPr>
    <a:bodyPr/>
    <a:lstStyle/>
    <a:p>
      <a:pPr>
        <a:defRPr sz="1800"/>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9.3591089575341568E-2"/>
          <c:y val="0.18516302497391166"/>
          <c:w val="0.86968885299594001"/>
          <c:h val="0.78119971374047958"/>
        </c:manualLayout>
      </c:layout>
      <c:barChart>
        <c:barDir val="col"/>
        <c:grouping val="clustered"/>
        <c:ser>
          <c:idx val="0"/>
          <c:order val="0"/>
          <c:tx>
            <c:strRef>
              <c:f>Sheet1!$B$1</c:f>
              <c:strCache>
                <c:ptCount val="1"/>
                <c:pt idx="0">
                  <c:v>導入翌年度</c:v>
                </c:pt>
              </c:strCache>
            </c:strRef>
          </c:tx>
          <c:spPr>
            <a:ln>
              <a:solidFill>
                <a:schemeClr val="tx1"/>
              </a:solidFill>
            </a:ln>
          </c:spPr>
          <c:dLbls>
            <c:dLbl>
              <c:idx val="1"/>
              <c:layout>
                <c:manualLayout>
                  <c:x val="-9.2790868014732721E-3"/>
                  <c:y val="0"/>
                </c:manualLayout>
              </c:layout>
              <c:dLblPos val="outEnd"/>
              <c:showVal val="1"/>
              <c:extLst>
                <c:ext xmlns:c15="http://schemas.microsoft.com/office/drawing/2012/chart" uri="{CE6537A1-D6FC-4f65-9D91-7224C49458BB}">
                  <c15:layout/>
                </c:ext>
              </c:extLst>
            </c:dLbl>
            <c:dLbl>
              <c:idx val="2"/>
              <c:layout>
                <c:manualLayout>
                  <c:x val="-3.0930289338243458E-3"/>
                  <c:y val="0"/>
                </c:manualLayout>
              </c:layout>
              <c:dLblPos val="outEnd"/>
              <c:showVal val="1"/>
              <c:extLst>
                <c:ext xmlns:c15="http://schemas.microsoft.com/office/drawing/2012/chart" uri="{CE6537A1-D6FC-4f65-9D91-7224C49458BB}">
                  <c15:layout/>
                </c:ext>
              </c:extLst>
            </c:dLbl>
            <c:dLbl>
              <c:idx val="3"/>
              <c:layout>
                <c:manualLayout>
                  <c:x val="-4.63954340073661E-3"/>
                  <c:y val="5.6122875092632267E-3"/>
                </c:manualLayout>
              </c:layout>
              <c:dLblPos val="outEnd"/>
              <c:showVal val="1"/>
              <c:extLst>
                <c:ext xmlns:c15="http://schemas.microsoft.com/office/drawing/2012/chart" uri="{CE6537A1-D6FC-4f65-9D91-7224C49458BB}">
                  <c15:layout/>
                </c:ext>
              </c:extLst>
            </c:dLbl>
            <c:dLbl>
              <c:idx val="4"/>
              <c:layout>
                <c:manualLayout>
                  <c:x val="-3.0930289338245158E-3"/>
                  <c:y val="0"/>
                </c:manualLayout>
              </c:layout>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layout/>
                <c15:showLeaderLines val="0"/>
              </c:ext>
            </c:extLst>
          </c:dLbls>
          <c:cat>
            <c:strRef>
              <c:f>Sheet1!$A$2:$A$6</c:f>
              <c:strCache>
                <c:ptCount val="5"/>
                <c:pt idx="0">
                  <c:v>1～20円台</c:v>
                </c:pt>
                <c:pt idx="1">
                  <c:v>30円台</c:v>
                </c:pt>
                <c:pt idx="2">
                  <c:v>40円台</c:v>
                </c:pt>
                <c:pt idx="3">
                  <c:v>50～60円台</c:v>
                </c:pt>
                <c:pt idx="4">
                  <c:v>70円台以上</c:v>
                </c:pt>
              </c:strCache>
            </c:strRef>
          </c:cat>
          <c:val>
            <c:numRef>
              <c:f>Sheet1!$B$2:$B$6</c:f>
              <c:numCache>
                <c:formatCode>0.0_ </c:formatCode>
                <c:ptCount val="5"/>
                <c:pt idx="0">
                  <c:v>-7</c:v>
                </c:pt>
                <c:pt idx="1">
                  <c:v>-16.600000000000001</c:v>
                </c:pt>
                <c:pt idx="2">
                  <c:v>-17.8</c:v>
                </c:pt>
                <c:pt idx="3">
                  <c:v>-20.2</c:v>
                </c:pt>
                <c:pt idx="4">
                  <c:v>-27.5</c:v>
                </c:pt>
              </c:numCache>
            </c:numRef>
          </c:val>
        </c:ser>
        <c:ser>
          <c:idx val="1"/>
          <c:order val="1"/>
          <c:tx>
            <c:strRef>
              <c:f>Sheet1!$C$1</c:f>
              <c:strCache>
                <c:ptCount val="1"/>
                <c:pt idx="0">
                  <c:v>導入５年目</c:v>
                </c:pt>
              </c:strCache>
            </c:strRef>
          </c:tx>
          <c:spPr>
            <a:ln>
              <a:solidFill>
                <a:schemeClr val="tx1"/>
              </a:solidFill>
            </a:ln>
          </c:spPr>
          <c:dLbls>
            <c:spPr>
              <a:noFill/>
              <a:ln>
                <a:noFill/>
              </a:ln>
              <a:effectLst/>
            </c:spPr>
            <c:dLblPos val="outEnd"/>
            <c:showVal val="1"/>
            <c:extLst>
              <c:ext xmlns:c15="http://schemas.microsoft.com/office/drawing/2012/chart" uri="{CE6537A1-D6FC-4f65-9D91-7224C49458BB}">
                <c15:layout/>
                <c15:showLeaderLines val="0"/>
              </c:ext>
            </c:extLst>
          </c:dLbls>
          <c:cat>
            <c:strRef>
              <c:f>Sheet1!$A$2:$A$6</c:f>
              <c:strCache>
                <c:ptCount val="5"/>
                <c:pt idx="0">
                  <c:v>1～20円台</c:v>
                </c:pt>
                <c:pt idx="1">
                  <c:v>30円台</c:v>
                </c:pt>
                <c:pt idx="2">
                  <c:v>40円台</c:v>
                </c:pt>
                <c:pt idx="3">
                  <c:v>50～60円台</c:v>
                </c:pt>
                <c:pt idx="4">
                  <c:v>70円台以上</c:v>
                </c:pt>
              </c:strCache>
            </c:strRef>
          </c:cat>
          <c:val>
            <c:numRef>
              <c:f>Sheet1!$C$2:$C$6</c:f>
              <c:numCache>
                <c:formatCode>0.0_ </c:formatCode>
                <c:ptCount val="5"/>
                <c:pt idx="0">
                  <c:v>-8</c:v>
                </c:pt>
                <c:pt idx="1">
                  <c:v>-17.8</c:v>
                </c:pt>
                <c:pt idx="2">
                  <c:v>-19.600000000000001</c:v>
                </c:pt>
                <c:pt idx="3">
                  <c:v>-23</c:v>
                </c:pt>
                <c:pt idx="4">
                  <c:v>-31</c:v>
                </c:pt>
              </c:numCache>
            </c:numRef>
          </c:val>
        </c:ser>
        <c:axId val="80158720"/>
        <c:axId val="80160256"/>
      </c:barChart>
      <c:catAx>
        <c:axId val="80158720"/>
        <c:scaling>
          <c:orientation val="minMax"/>
        </c:scaling>
        <c:delete val="1"/>
        <c:axPos val="b"/>
        <c:numFmt formatCode="General" sourceLinked="0"/>
        <c:tickLblPos val="nextTo"/>
        <c:crossAx val="80160256"/>
        <c:crosses val="autoZero"/>
        <c:auto val="1"/>
        <c:lblAlgn val="ctr"/>
        <c:lblOffset val="100"/>
      </c:catAx>
      <c:valAx>
        <c:axId val="80160256"/>
        <c:scaling>
          <c:orientation val="minMax"/>
        </c:scaling>
        <c:axPos val="l"/>
        <c:majorGridlines>
          <c:spPr>
            <a:ln>
              <a:solidFill>
                <a:schemeClr val="tx1"/>
              </a:solidFill>
            </a:ln>
          </c:spPr>
        </c:majorGridlines>
        <c:numFmt formatCode="0.0_ " sourceLinked="1"/>
        <c:tickLblPos val="nextTo"/>
        <c:crossAx val="80158720"/>
        <c:crosses val="autoZero"/>
        <c:crossBetween val="between"/>
      </c:valAx>
      <c:spPr>
        <a:ln>
          <a:solidFill>
            <a:schemeClr val="tx1"/>
          </a:solidFill>
        </a:ln>
      </c:spPr>
    </c:plotArea>
    <c:legend>
      <c:legendPos val="b"/>
      <c:layout>
        <c:manualLayout>
          <c:xMode val="edge"/>
          <c:yMode val="edge"/>
          <c:x val="0.10496306234149889"/>
          <c:y val="0.86599715839537172"/>
          <c:w val="0.36557261346457293"/>
          <c:h val="7.7881920087073994E-2"/>
        </c:manualLayout>
      </c:layout>
      <c:spPr>
        <a:ln>
          <a:solidFill>
            <a:schemeClr val="tx1"/>
          </a:solidFill>
        </a:ln>
      </c:spPr>
    </c:legend>
    <c:plotVisOnly val="1"/>
    <c:dispBlanksAs val="gap"/>
  </c:chart>
  <c:spPr>
    <a:ln>
      <a:noFill/>
    </a:ln>
  </c:spPr>
  <c:txPr>
    <a:bodyPr/>
    <a:lstStyle/>
    <a:p>
      <a:pPr>
        <a:defRPr sz="1796"/>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9.3591089575341568E-2"/>
          <c:y val="0.18516302497391166"/>
          <c:w val="0.86968885299594001"/>
          <c:h val="0.78119971374047958"/>
        </c:manualLayout>
      </c:layout>
      <c:barChart>
        <c:barDir val="col"/>
        <c:grouping val="clustered"/>
        <c:ser>
          <c:idx val="0"/>
          <c:order val="0"/>
          <c:tx>
            <c:strRef>
              <c:f>Sheet1!$B$1</c:f>
              <c:strCache>
                <c:ptCount val="1"/>
                <c:pt idx="0">
                  <c:v>導入翌年度</c:v>
                </c:pt>
              </c:strCache>
            </c:strRef>
          </c:tx>
          <c:spPr>
            <a:ln>
              <a:solidFill>
                <a:schemeClr val="tx1"/>
              </a:solidFill>
            </a:ln>
          </c:spPr>
          <c:dLbls>
            <c:dLbl>
              <c:idx val="1"/>
              <c:layout>
                <c:manualLayout>
                  <c:x val="-9.2790868014732721E-3"/>
                  <c:y val="0"/>
                </c:manualLayout>
              </c:layout>
              <c:dLblPos val="outEnd"/>
              <c:showVal val="1"/>
              <c:extLst>
                <c:ext xmlns:c15="http://schemas.microsoft.com/office/drawing/2012/chart" uri="{CE6537A1-D6FC-4f65-9D91-7224C49458BB}">
                  <c15:layout/>
                </c:ext>
              </c:extLst>
            </c:dLbl>
            <c:dLbl>
              <c:idx val="2"/>
              <c:layout>
                <c:manualLayout>
                  <c:x val="-3.0930289338243458E-3"/>
                  <c:y val="0"/>
                </c:manualLayout>
              </c:layout>
              <c:dLblPos val="outEnd"/>
              <c:showVal val="1"/>
              <c:extLst>
                <c:ext xmlns:c15="http://schemas.microsoft.com/office/drawing/2012/chart" uri="{CE6537A1-D6FC-4f65-9D91-7224C49458BB}">
                  <c15:layout/>
                </c:ext>
              </c:extLst>
            </c:dLbl>
            <c:dLbl>
              <c:idx val="3"/>
              <c:layout>
                <c:manualLayout>
                  <c:x val="-4.63954340073661E-3"/>
                  <c:y val="5.6122875092632267E-3"/>
                </c:manualLayout>
              </c:layout>
              <c:dLblPos val="outEnd"/>
              <c:showVal val="1"/>
              <c:extLst>
                <c:ext xmlns:c15="http://schemas.microsoft.com/office/drawing/2012/chart" uri="{CE6537A1-D6FC-4f65-9D91-7224C49458BB}">
                  <c15:layout/>
                </c:ext>
              </c:extLst>
            </c:dLbl>
            <c:dLbl>
              <c:idx val="4"/>
              <c:layout>
                <c:manualLayout>
                  <c:x val="-3.0930289338245158E-3"/>
                  <c:y val="0"/>
                </c:manualLayout>
              </c:layout>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layout/>
                <c15:showLeaderLines val="0"/>
              </c:ext>
            </c:extLst>
          </c:dLbls>
          <c:cat>
            <c:strRef>
              <c:f>Sheet1!$A$2:$A$6</c:f>
              <c:strCache>
                <c:ptCount val="5"/>
                <c:pt idx="0">
                  <c:v>1～20円台</c:v>
                </c:pt>
                <c:pt idx="1">
                  <c:v>30円台</c:v>
                </c:pt>
                <c:pt idx="2">
                  <c:v>40円台</c:v>
                </c:pt>
                <c:pt idx="3">
                  <c:v>50～60円台</c:v>
                </c:pt>
                <c:pt idx="4">
                  <c:v>70円台以上</c:v>
                </c:pt>
              </c:strCache>
            </c:strRef>
          </c:cat>
          <c:val>
            <c:numRef>
              <c:f>Sheet1!$B$2:$B$6</c:f>
              <c:numCache>
                <c:formatCode>0.0_ </c:formatCode>
                <c:ptCount val="5"/>
                <c:pt idx="0">
                  <c:v>-4.0999999999999996</c:v>
                </c:pt>
                <c:pt idx="1">
                  <c:v>-13.1</c:v>
                </c:pt>
                <c:pt idx="2">
                  <c:v>-11.9</c:v>
                </c:pt>
                <c:pt idx="3">
                  <c:v>-14.6</c:v>
                </c:pt>
                <c:pt idx="4">
                  <c:v>-16.399999999999999</c:v>
                </c:pt>
              </c:numCache>
            </c:numRef>
          </c:val>
        </c:ser>
        <c:ser>
          <c:idx val="1"/>
          <c:order val="1"/>
          <c:tx>
            <c:strRef>
              <c:f>Sheet1!$C$1</c:f>
              <c:strCache>
                <c:ptCount val="1"/>
                <c:pt idx="0">
                  <c:v>導入５年目</c:v>
                </c:pt>
              </c:strCache>
            </c:strRef>
          </c:tx>
          <c:spPr>
            <a:ln>
              <a:solidFill>
                <a:schemeClr val="tx1"/>
              </a:solidFill>
            </a:ln>
          </c:spPr>
          <c:dLbls>
            <c:spPr>
              <a:noFill/>
              <a:ln>
                <a:noFill/>
              </a:ln>
              <a:effectLst/>
            </c:spPr>
            <c:dLblPos val="outEnd"/>
            <c:showVal val="1"/>
            <c:extLst>
              <c:ext xmlns:c15="http://schemas.microsoft.com/office/drawing/2012/chart" uri="{CE6537A1-D6FC-4f65-9D91-7224C49458BB}">
                <c15:layout/>
                <c15:showLeaderLines val="0"/>
              </c:ext>
            </c:extLst>
          </c:dLbls>
          <c:cat>
            <c:strRef>
              <c:f>Sheet1!$A$2:$A$6</c:f>
              <c:strCache>
                <c:ptCount val="5"/>
                <c:pt idx="0">
                  <c:v>1～20円台</c:v>
                </c:pt>
                <c:pt idx="1">
                  <c:v>30円台</c:v>
                </c:pt>
                <c:pt idx="2">
                  <c:v>40円台</c:v>
                </c:pt>
                <c:pt idx="3">
                  <c:v>50～60円台</c:v>
                </c:pt>
                <c:pt idx="4">
                  <c:v>70円台以上</c:v>
                </c:pt>
              </c:strCache>
            </c:strRef>
          </c:cat>
          <c:val>
            <c:numRef>
              <c:f>Sheet1!$C$2:$C$6</c:f>
              <c:numCache>
                <c:formatCode>0.0_ </c:formatCode>
                <c:ptCount val="5"/>
                <c:pt idx="0">
                  <c:v>-5.6</c:v>
                </c:pt>
                <c:pt idx="1">
                  <c:v>-14.2</c:v>
                </c:pt>
                <c:pt idx="2">
                  <c:v>-13.8</c:v>
                </c:pt>
                <c:pt idx="3">
                  <c:v>-17.100000000000001</c:v>
                </c:pt>
                <c:pt idx="4">
                  <c:v>-20.5</c:v>
                </c:pt>
              </c:numCache>
            </c:numRef>
          </c:val>
        </c:ser>
        <c:axId val="80251520"/>
        <c:axId val="80368000"/>
      </c:barChart>
      <c:catAx>
        <c:axId val="80251520"/>
        <c:scaling>
          <c:orientation val="minMax"/>
        </c:scaling>
        <c:delete val="1"/>
        <c:axPos val="b"/>
        <c:numFmt formatCode="General" sourceLinked="0"/>
        <c:tickLblPos val="nextTo"/>
        <c:crossAx val="80368000"/>
        <c:crosses val="autoZero"/>
        <c:auto val="1"/>
        <c:lblAlgn val="ctr"/>
        <c:lblOffset val="100"/>
      </c:catAx>
      <c:valAx>
        <c:axId val="80368000"/>
        <c:scaling>
          <c:orientation val="minMax"/>
        </c:scaling>
        <c:axPos val="l"/>
        <c:majorGridlines>
          <c:spPr>
            <a:ln>
              <a:solidFill>
                <a:schemeClr val="tx1"/>
              </a:solidFill>
            </a:ln>
          </c:spPr>
        </c:majorGridlines>
        <c:numFmt formatCode="0.0_ " sourceLinked="1"/>
        <c:tickLblPos val="nextTo"/>
        <c:crossAx val="80251520"/>
        <c:crosses val="autoZero"/>
        <c:crossBetween val="between"/>
      </c:valAx>
      <c:spPr>
        <a:ln>
          <a:solidFill>
            <a:schemeClr val="tx1"/>
          </a:solidFill>
        </a:ln>
      </c:spPr>
    </c:plotArea>
    <c:legend>
      <c:legendPos val="b"/>
      <c:layout>
        <c:manualLayout>
          <c:xMode val="edge"/>
          <c:yMode val="edge"/>
          <c:x val="0.10496306234149889"/>
          <c:y val="0.86599715839537172"/>
          <c:w val="0.36557261346457293"/>
          <c:h val="7.7881920087073994E-2"/>
        </c:manualLayout>
      </c:layout>
      <c:spPr>
        <a:ln>
          <a:solidFill>
            <a:schemeClr val="tx1"/>
          </a:solidFill>
        </a:ln>
      </c:spPr>
    </c:legend>
    <c:plotVisOnly val="1"/>
    <c:dispBlanksAs val="gap"/>
  </c:chart>
  <c:spPr>
    <a:ln>
      <a:noFill/>
    </a:ln>
  </c:spPr>
  <c:txPr>
    <a:bodyPr/>
    <a:lstStyle/>
    <a:p>
      <a:pPr>
        <a:defRPr sz="1796"/>
      </a:pPr>
      <a:endParaRPr lang="ja-JP"/>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0.29891</cdr:x>
      <cdr:y>0.45084</cdr:y>
    </cdr:from>
    <cdr:to>
      <cdr:x>0.43342</cdr:x>
      <cdr:y>0.7002</cdr:y>
    </cdr:to>
    <cdr:sp macro="" textlink="">
      <cdr:nvSpPr>
        <cdr:cNvPr id="2" name="テキスト ボックス 1"/>
        <cdr:cNvSpPr txBox="1"/>
      </cdr:nvSpPr>
      <cdr:spPr>
        <a:xfrm xmlns:a="http://schemas.openxmlformats.org/drawingml/2006/main">
          <a:off x="3143250" y="1961754"/>
          <a:ext cx="1414463" cy="1085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2000" dirty="0" smtClean="0"/>
            <a:t>2014</a:t>
          </a:r>
          <a:r>
            <a:rPr lang="ja-JP" altLang="en-US" sz="1800" dirty="0" smtClean="0"/>
            <a:t>年度</a:t>
          </a:r>
          <a:endParaRPr lang="en-US" altLang="ja-JP" sz="1800" dirty="0" smtClean="0"/>
        </a:p>
        <a:p xmlns:a="http://schemas.openxmlformats.org/drawingml/2006/main">
          <a:pPr algn="ctr"/>
          <a:r>
            <a:rPr lang="ja-JP" altLang="en-US" sz="1800" dirty="0" smtClean="0"/>
            <a:t>決算額</a:t>
          </a:r>
          <a:endParaRPr lang="en-US" altLang="ja-JP" sz="1800" dirty="0" smtClean="0"/>
        </a:p>
        <a:p xmlns:a="http://schemas.openxmlformats.org/drawingml/2006/main">
          <a:pPr algn="ctr"/>
          <a:r>
            <a:rPr lang="en-US" altLang="ja-JP" sz="2000" dirty="0" smtClean="0"/>
            <a:t>293,965</a:t>
          </a:r>
          <a:r>
            <a:rPr lang="ja-JP" altLang="en-US" sz="1500" dirty="0" smtClean="0"/>
            <a:t>千円</a:t>
          </a:r>
          <a:endParaRPr lang="ja-JP" altLang="en-US" sz="15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3" y="2"/>
            <a:ext cx="2949575" cy="526416"/>
          </a:xfrm>
          <a:prstGeom prst="rect">
            <a:avLst/>
          </a:prstGeom>
          <a:noFill/>
          <a:ln w="9525">
            <a:noFill/>
            <a:miter lim="800000"/>
            <a:headEnd/>
            <a:tailEnd/>
          </a:ln>
        </p:spPr>
        <p:txBody>
          <a:bodyPr vert="horz" wrap="square" lIns="92499" tIns="46249" rIns="92499" bIns="46249" numCol="1" anchor="t" anchorCtr="0" compatLnSpc="1">
            <a:prstTxWarp prst="textNoShape">
              <a:avLst/>
            </a:prstTxWarp>
          </a:bodyPr>
          <a:lstStyle>
            <a:lvl1pPr defTabSz="923370">
              <a:defRPr sz="1200">
                <a:ea typeface="ＭＳ Ｐゴシック" pitchFamily="50" charset="-128"/>
              </a:defRPr>
            </a:lvl1pPr>
          </a:lstStyle>
          <a:p>
            <a:pPr>
              <a:defRPr/>
            </a:pPr>
            <a:endParaRPr lang="en-US" altLang="ja-JP"/>
          </a:p>
        </p:txBody>
      </p:sp>
      <p:sp>
        <p:nvSpPr>
          <p:cNvPr id="82947" name="Rectangle 3"/>
          <p:cNvSpPr>
            <a:spLocks noGrp="1" noChangeArrowheads="1"/>
          </p:cNvSpPr>
          <p:nvPr>
            <p:ph type="dt" sz="quarter" idx="1"/>
          </p:nvPr>
        </p:nvSpPr>
        <p:spPr bwMode="auto">
          <a:xfrm>
            <a:off x="3908428" y="2"/>
            <a:ext cx="2949575" cy="526416"/>
          </a:xfrm>
          <a:prstGeom prst="rect">
            <a:avLst/>
          </a:prstGeom>
          <a:noFill/>
          <a:ln w="9525">
            <a:noFill/>
            <a:miter lim="800000"/>
            <a:headEnd/>
            <a:tailEnd/>
          </a:ln>
        </p:spPr>
        <p:txBody>
          <a:bodyPr vert="horz" wrap="square" lIns="92499" tIns="46249" rIns="92499" bIns="46249" numCol="1" anchor="t" anchorCtr="0" compatLnSpc="1">
            <a:prstTxWarp prst="textNoShape">
              <a:avLst/>
            </a:prstTxWarp>
          </a:bodyPr>
          <a:lstStyle>
            <a:lvl1pPr algn="r" defTabSz="923370">
              <a:defRPr sz="1200" i="0">
                <a:ea typeface="ＭＳ Ｐゴシック" pitchFamily="50" charset="-128"/>
              </a:defRPr>
            </a:lvl1pPr>
          </a:lstStyle>
          <a:p>
            <a:pPr>
              <a:defRPr/>
            </a:pPr>
            <a:fld id="{EBB6401F-50B4-4997-9AE1-09AC53AD2042}" type="datetime1">
              <a:rPr lang="en-US" altLang="ja-JP"/>
              <a:pPr>
                <a:defRPr/>
              </a:pPr>
              <a:t>12/6/2016</a:t>
            </a:fld>
            <a:endParaRPr lang="en-US" altLang="ja-JP"/>
          </a:p>
        </p:txBody>
      </p:sp>
      <p:sp>
        <p:nvSpPr>
          <p:cNvPr id="82948" name="Rectangle 4"/>
          <p:cNvSpPr>
            <a:spLocks noGrp="1" noChangeArrowheads="1"/>
          </p:cNvSpPr>
          <p:nvPr>
            <p:ph type="ftr" sz="quarter" idx="2"/>
          </p:nvPr>
        </p:nvSpPr>
        <p:spPr bwMode="auto">
          <a:xfrm>
            <a:off x="3" y="9355715"/>
            <a:ext cx="2949575" cy="532721"/>
          </a:xfrm>
          <a:prstGeom prst="rect">
            <a:avLst/>
          </a:prstGeom>
          <a:noFill/>
          <a:ln w="9525">
            <a:noFill/>
            <a:miter lim="800000"/>
            <a:headEnd/>
            <a:tailEnd/>
          </a:ln>
        </p:spPr>
        <p:txBody>
          <a:bodyPr vert="horz" wrap="square" lIns="92499" tIns="46249" rIns="92499" bIns="46249" numCol="1" anchor="b" anchorCtr="0" compatLnSpc="1">
            <a:prstTxWarp prst="textNoShape">
              <a:avLst/>
            </a:prstTxWarp>
          </a:bodyPr>
          <a:lstStyle>
            <a:lvl1pPr defTabSz="923370">
              <a:defRPr sz="1200">
                <a:ea typeface="ＭＳ Ｐゴシック" pitchFamily="50" charset="-128"/>
              </a:defRPr>
            </a:lvl1pPr>
          </a:lstStyle>
          <a:p>
            <a:pPr>
              <a:defRPr/>
            </a:pPr>
            <a:endParaRPr lang="en-US" altLang="ja-JP"/>
          </a:p>
        </p:txBody>
      </p:sp>
      <p:sp>
        <p:nvSpPr>
          <p:cNvPr id="82949" name="Rectangle 5"/>
          <p:cNvSpPr>
            <a:spLocks noGrp="1" noChangeArrowheads="1"/>
          </p:cNvSpPr>
          <p:nvPr>
            <p:ph type="sldNum" sz="quarter" idx="3"/>
          </p:nvPr>
        </p:nvSpPr>
        <p:spPr bwMode="auto">
          <a:xfrm>
            <a:off x="3908428" y="9355715"/>
            <a:ext cx="2949575" cy="532721"/>
          </a:xfrm>
          <a:prstGeom prst="rect">
            <a:avLst/>
          </a:prstGeom>
          <a:noFill/>
          <a:ln w="9525">
            <a:noFill/>
            <a:miter lim="800000"/>
            <a:headEnd/>
            <a:tailEnd/>
          </a:ln>
        </p:spPr>
        <p:txBody>
          <a:bodyPr vert="horz" wrap="square" lIns="92499" tIns="46249" rIns="92499" bIns="46249" numCol="1" anchor="b" anchorCtr="0" compatLnSpc="1">
            <a:prstTxWarp prst="textNoShape">
              <a:avLst/>
            </a:prstTxWarp>
          </a:bodyPr>
          <a:lstStyle>
            <a:lvl1pPr algn="r" defTabSz="923370">
              <a:defRPr sz="1200" i="0">
                <a:ea typeface="ＭＳ Ｐゴシック" pitchFamily="50" charset="-128"/>
              </a:defRPr>
            </a:lvl1pPr>
          </a:lstStyle>
          <a:p>
            <a:pPr>
              <a:defRPr/>
            </a:pPr>
            <a:fld id="{DE750DED-ACC9-4116-B3A0-53676FFAF260}" type="slidenum">
              <a:rPr lang="en-US" altLang="ja-JP"/>
              <a:pPr>
                <a:defRPr/>
              </a:pPr>
              <a:t>&lt;#&gt;</a:t>
            </a:fld>
            <a:endParaRPr lang="en-US" altLang="ja-JP"/>
          </a:p>
        </p:txBody>
      </p:sp>
    </p:spTree>
    <p:extLst>
      <p:ext uri="{BB962C8B-B14F-4D97-AF65-F5344CB8AC3E}">
        <p14:creationId xmlns:p14="http://schemas.microsoft.com/office/powerpoint/2010/main" xmlns="" val="349513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3" y="1"/>
            <a:ext cx="2970213" cy="494895"/>
          </a:xfrm>
          <a:prstGeom prst="rect">
            <a:avLst/>
          </a:prstGeom>
          <a:noFill/>
          <a:ln w="12700" cap="sq">
            <a:noFill/>
            <a:miter lim="800000"/>
            <a:headEnd type="none" w="sm" len="sm"/>
            <a:tailEnd type="none" w="sm" len="sm"/>
          </a:ln>
        </p:spPr>
        <p:txBody>
          <a:bodyPr vert="horz" wrap="square" lIns="92499" tIns="46249" rIns="92499" bIns="46249" numCol="1" anchor="t" anchorCtr="0" compatLnSpc="1">
            <a:prstTxWarp prst="textNoShape">
              <a:avLst/>
            </a:prstTxWarp>
          </a:bodyPr>
          <a:lstStyle>
            <a:lvl1pPr defTabSz="923370">
              <a:defRPr sz="1200">
                <a:ea typeface="ＭＳ Ｐゴシック" pitchFamily="50" charset="-128"/>
              </a:defRPr>
            </a:lvl1pPr>
          </a:lstStyle>
          <a:p>
            <a:pPr>
              <a:defRPr/>
            </a:pPr>
            <a:endParaRPr lang="en-US" altLang="ja-JP"/>
          </a:p>
        </p:txBody>
      </p:sp>
      <p:sp>
        <p:nvSpPr>
          <p:cNvPr id="30723" name="Rectangle 3"/>
          <p:cNvSpPr>
            <a:spLocks noGrp="1" noChangeArrowheads="1"/>
          </p:cNvSpPr>
          <p:nvPr>
            <p:ph type="dt" idx="1"/>
          </p:nvPr>
        </p:nvSpPr>
        <p:spPr bwMode="auto">
          <a:xfrm>
            <a:off x="3887788" y="1"/>
            <a:ext cx="2970212" cy="494895"/>
          </a:xfrm>
          <a:prstGeom prst="rect">
            <a:avLst/>
          </a:prstGeom>
          <a:noFill/>
          <a:ln w="12700" cap="sq">
            <a:noFill/>
            <a:miter lim="800000"/>
            <a:headEnd type="none" w="sm" len="sm"/>
            <a:tailEnd type="none" w="sm" len="sm"/>
          </a:ln>
        </p:spPr>
        <p:txBody>
          <a:bodyPr vert="horz" wrap="square" lIns="92499" tIns="46249" rIns="92499" bIns="46249" numCol="1" anchor="t" anchorCtr="0" compatLnSpc="1">
            <a:prstTxWarp prst="textNoShape">
              <a:avLst/>
            </a:prstTxWarp>
          </a:bodyPr>
          <a:lstStyle>
            <a:lvl1pPr algn="r" defTabSz="923370">
              <a:defRPr sz="1200" i="0">
                <a:ea typeface="ＭＳ Ｐゴシック" pitchFamily="50" charset="-128"/>
              </a:defRPr>
            </a:lvl1pPr>
          </a:lstStyle>
          <a:p>
            <a:pPr>
              <a:defRPr/>
            </a:pPr>
            <a:fld id="{0E47282F-0804-4C44-91F0-8D596F2D986A}" type="datetime1">
              <a:rPr lang="en-US" altLang="ja-JP"/>
              <a:pPr>
                <a:defRPr/>
              </a:pPr>
              <a:t>12/6/2016</a:t>
            </a:fld>
            <a:endParaRPr lang="en-US" altLang="ja-JP"/>
          </a:p>
        </p:txBody>
      </p:sp>
      <p:sp>
        <p:nvSpPr>
          <p:cNvPr id="86020" name="Rectangle 4"/>
          <p:cNvSpPr>
            <a:spLocks noGrp="1" noRot="1" noChangeAspect="1" noChangeArrowheads="1" noTextEdit="1"/>
          </p:cNvSpPr>
          <p:nvPr>
            <p:ph type="sldImg" idx="2"/>
          </p:nvPr>
        </p:nvSpPr>
        <p:spPr bwMode="auto">
          <a:xfrm>
            <a:off x="750888" y="736600"/>
            <a:ext cx="5357812" cy="3708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5" name="Rectangle 5"/>
          <p:cNvSpPr>
            <a:spLocks noGrp="1" noChangeArrowheads="1"/>
          </p:cNvSpPr>
          <p:nvPr>
            <p:ph type="body" sz="quarter" idx="3"/>
          </p:nvPr>
        </p:nvSpPr>
        <p:spPr bwMode="auto">
          <a:xfrm>
            <a:off x="914400" y="4692044"/>
            <a:ext cx="5029200" cy="4446170"/>
          </a:xfrm>
          <a:prstGeom prst="rect">
            <a:avLst/>
          </a:prstGeom>
          <a:noFill/>
          <a:ln w="12700" cap="sq">
            <a:noFill/>
            <a:miter lim="800000"/>
            <a:headEnd type="none" w="sm" len="sm"/>
            <a:tailEnd type="none" w="sm" len="sm"/>
          </a:ln>
        </p:spPr>
        <p:txBody>
          <a:bodyPr vert="horz" wrap="square" lIns="92499" tIns="46249" rIns="92499" bIns="46249"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3" y="9379357"/>
            <a:ext cx="2970213" cy="494895"/>
          </a:xfrm>
          <a:prstGeom prst="rect">
            <a:avLst/>
          </a:prstGeom>
          <a:noFill/>
          <a:ln w="12700" cap="sq">
            <a:noFill/>
            <a:miter lim="800000"/>
            <a:headEnd type="none" w="sm" len="sm"/>
            <a:tailEnd type="none" w="sm" len="sm"/>
          </a:ln>
        </p:spPr>
        <p:txBody>
          <a:bodyPr vert="horz" wrap="square" lIns="92499" tIns="46249" rIns="92499" bIns="46249" numCol="1" anchor="b" anchorCtr="0" compatLnSpc="1">
            <a:prstTxWarp prst="textNoShape">
              <a:avLst/>
            </a:prstTxWarp>
          </a:bodyPr>
          <a:lstStyle>
            <a:lvl1pPr defTabSz="923370">
              <a:defRPr sz="1200">
                <a:ea typeface="ＭＳ Ｐゴシック" pitchFamily="50" charset="-128"/>
              </a:defRPr>
            </a:lvl1pPr>
          </a:lstStyle>
          <a:p>
            <a:pPr>
              <a:defRPr/>
            </a:pPr>
            <a:endParaRPr lang="en-US" altLang="ja-JP"/>
          </a:p>
        </p:txBody>
      </p:sp>
      <p:sp>
        <p:nvSpPr>
          <p:cNvPr id="30727" name="Rectangle 7"/>
          <p:cNvSpPr>
            <a:spLocks noGrp="1" noChangeArrowheads="1"/>
          </p:cNvSpPr>
          <p:nvPr>
            <p:ph type="sldNum" sz="quarter" idx="5"/>
          </p:nvPr>
        </p:nvSpPr>
        <p:spPr bwMode="auto">
          <a:xfrm>
            <a:off x="3887788" y="9379357"/>
            <a:ext cx="2970212" cy="494895"/>
          </a:xfrm>
          <a:prstGeom prst="rect">
            <a:avLst/>
          </a:prstGeom>
          <a:noFill/>
          <a:ln w="12700" cap="sq">
            <a:noFill/>
            <a:miter lim="800000"/>
            <a:headEnd type="none" w="sm" len="sm"/>
            <a:tailEnd type="none" w="sm" len="sm"/>
          </a:ln>
        </p:spPr>
        <p:txBody>
          <a:bodyPr vert="horz" wrap="square" lIns="92499" tIns="46249" rIns="92499" bIns="46249" numCol="1" anchor="b" anchorCtr="0" compatLnSpc="1">
            <a:prstTxWarp prst="textNoShape">
              <a:avLst/>
            </a:prstTxWarp>
          </a:bodyPr>
          <a:lstStyle>
            <a:lvl1pPr algn="r" defTabSz="923370">
              <a:defRPr sz="1200" i="0">
                <a:ea typeface="ＭＳ Ｐゴシック" pitchFamily="50" charset="-128"/>
              </a:defRPr>
            </a:lvl1pPr>
          </a:lstStyle>
          <a:p>
            <a:pPr>
              <a:defRPr/>
            </a:pPr>
            <a:fld id="{A6D7ADD0-0813-4881-B052-7D9AEC97CDB0}" type="slidenum">
              <a:rPr lang="en-US" altLang="ja-JP"/>
              <a:pPr>
                <a:defRPr/>
              </a:pPr>
              <a:t>&lt;#&gt;</a:t>
            </a:fld>
            <a:endParaRPr lang="en-US" altLang="ja-JP"/>
          </a:p>
        </p:txBody>
      </p:sp>
    </p:spTree>
    <p:extLst>
      <p:ext uri="{BB962C8B-B14F-4D97-AF65-F5344CB8AC3E}">
        <p14:creationId xmlns:p14="http://schemas.microsoft.com/office/powerpoint/2010/main" xmlns="" val="2264214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A6D7ADD0-0813-4881-B052-7D9AEC97CDB0}" type="slidenum">
              <a:rPr lang="en-US" altLang="ja-JP" smtClean="0"/>
              <a:pPr>
                <a:defRPr/>
              </a:pPr>
              <a:t>0</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3FA96D32-9C70-40B6-BC5F-1212A072ACB0}" type="slidenum">
              <a:rPr lang="en-US" altLang="ja-JP" sz="1200" smtClean="0"/>
              <a:pPr eaLnBrk="1" hangingPunct="1"/>
              <a:t>13</a:t>
            </a:fld>
            <a:endParaRPr lang="en-US" altLang="ja-JP" sz="1200" dirty="0" smtClean="0"/>
          </a:p>
        </p:txBody>
      </p:sp>
      <p:sp>
        <p:nvSpPr>
          <p:cNvPr id="101379" name="Rectangle 7"/>
          <p:cNvSpPr txBox="1">
            <a:spLocks noGrp="1" noChangeArrowheads="1"/>
          </p:cNvSpPr>
          <p:nvPr/>
        </p:nvSpPr>
        <p:spPr bwMode="auto">
          <a:xfrm>
            <a:off x="3887788" y="9311986"/>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347AE07E-ECDF-4E96-AEF3-35408B43FB17}" type="slidenum">
              <a:rPr lang="ja-JP" altLang="en-US" sz="1200"/>
              <a:pPr algn="r" eaLnBrk="1" hangingPunct="1"/>
              <a:t>13</a:t>
            </a:fld>
            <a:endParaRPr lang="en-US" altLang="ja-JP" sz="1200" dirty="0"/>
          </a:p>
        </p:txBody>
      </p:sp>
      <p:sp>
        <p:nvSpPr>
          <p:cNvPr id="101380" name="Rectangle 7"/>
          <p:cNvSpPr txBox="1">
            <a:spLocks noGrp="1" noChangeArrowheads="1"/>
          </p:cNvSpPr>
          <p:nvPr/>
        </p:nvSpPr>
        <p:spPr bwMode="auto">
          <a:xfrm>
            <a:off x="3887788" y="9311986"/>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660B66F5-613C-403E-90A0-B283CC994A33}" type="slidenum">
              <a:rPr lang="ja-JP" altLang="en-US" sz="1200"/>
              <a:pPr algn="r" eaLnBrk="1" hangingPunct="1"/>
              <a:t>13</a:t>
            </a:fld>
            <a:endParaRPr lang="en-US" altLang="ja-JP" sz="1200" dirty="0"/>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487" tIns="46243" rIns="92487" bIns="46243"/>
          <a:lstStyle/>
          <a:p>
            <a:endParaRPr lang="ja-JP" altLang="ja-JP" dirty="0" smtClean="0">
              <a:ea typeface="ＭＳ Ｐ明朝" charset="-128"/>
            </a:endParaRPr>
          </a:p>
        </p:txBody>
      </p:sp>
    </p:spTree>
    <p:extLst>
      <p:ext uri="{BB962C8B-B14F-4D97-AF65-F5344CB8AC3E}">
        <p14:creationId xmlns:p14="http://schemas.microsoft.com/office/powerpoint/2010/main" xmlns="" val="180481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E6FA8E5F-25BF-4C12-9285-5DC0F44DB136}" type="slidenum">
              <a:rPr lang="en-US" altLang="ja-JP" sz="1200" smtClean="0"/>
              <a:pPr eaLnBrk="1" hangingPunct="1"/>
              <a:t>14</a:t>
            </a:fld>
            <a:endParaRPr lang="en-US" altLang="ja-JP" sz="1200" dirty="0" smtClean="0"/>
          </a:p>
        </p:txBody>
      </p:sp>
      <p:sp>
        <p:nvSpPr>
          <p:cNvPr id="102403" name="Rectangle 2"/>
          <p:cNvSpPr>
            <a:spLocks noGrp="1" noRot="1" noChangeAspect="1" noChangeArrowheads="1" noTextEdit="1"/>
          </p:cNvSpPr>
          <p:nvPr>
            <p:ph type="sldImg"/>
          </p:nvPr>
        </p:nvSpPr>
        <p:spPr>
          <a:xfrm>
            <a:off x="755650" y="741363"/>
            <a:ext cx="5346700" cy="3702050"/>
          </a:xfrm>
          <a:ln/>
        </p:spPr>
      </p:sp>
      <p:sp>
        <p:nvSpPr>
          <p:cNvPr id="102404" name="Rectangle 3"/>
          <p:cNvSpPr>
            <a:spLocks noGrp="1" noChangeArrowheads="1"/>
          </p:cNvSpPr>
          <p:nvPr>
            <p:ph type="body" idx="1"/>
          </p:nvPr>
        </p:nvSpPr>
        <p:spPr>
          <a:xfrm>
            <a:off x="685800" y="4690467"/>
            <a:ext cx="5486400" cy="444301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241530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7EAA30-41EA-42CC-8865-423CCA257277}" type="slidenum">
              <a:rPr kumimoji="1" lang="ja-JP" altLang="en-US" smtClean="0"/>
              <a:pPr/>
              <a:t>17</a:t>
            </a:fld>
            <a:endParaRPr kumimoji="1" lang="ja-JP" altLang="en-US"/>
          </a:p>
        </p:txBody>
      </p:sp>
    </p:spTree>
    <p:extLst>
      <p:ext uri="{BB962C8B-B14F-4D97-AF65-F5344CB8AC3E}">
        <p14:creationId xmlns:p14="http://schemas.microsoft.com/office/powerpoint/2010/main" xmlns="" val="164069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4E9D5948-83A6-4341-98AA-A46D8958C8D5}" type="slidenum">
              <a:rPr lang="en-US" altLang="ja-JP" sz="1200" smtClean="0"/>
              <a:pPr eaLnBrk="1" hangingPunct="1"/>
              <a:t>18</a:t>
            </a:fld>
            <a:endParaRPr lang="en-US" altLang="ja-JP" sz="1200"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347509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1B20CFA6-8241-4746-BF73-C18581925736}" type="slidenum">
              <a:rPr lang="en-US" altLang="ja-JP" sz="1200" smtClean="0"/>
              <a:pPr eaLnBrk="1" hangingPunct="1"/>
              <a:t>19</a:t>
            </a:fld>
            <a:endParaRPr lang="en-US" altLang="ja-JP" sz="1200" dirty="0" smtClean="0"/>
          </a:p>
        </p:txBody>
      </p:sp>
      <p:sp>
        <p:nvSpPr>
          <p:cNvPr id="104451"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BC7413D4-7067-4A29-AD79-FB7044CD93FF}" type="slidenum">
              <a:rPr lang="en-US" altLang="ja-JP" sz="1200"/>
              <a:pPr algn="r" eaLnBrk="1" hangingPunct="1"/>
              <a:t>19</a:t>
            </a:fld>
            <a:endParaRPr lang="en-US" altLang="ja-JP" sz="1200" dirty="0"/>
          </a:p>
        </p:txBody>
      </p:sp>
      <p:sp>
        <p:nvSpPr>
          <p:cNvPr id="104452"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7E3A0C4C-5234-4818-97E5-E7F8D73ED084}" type="slidenum">
              <a:rPr lang="en-US" altLang="ja-JP" sz="1200"/>
              <a:pPr algn="r" eaLnBrk="1" hangingPunct="1"/>
              <a:t>19</a:t>
            </a:fld>
            <a:endParaRPr lang="en-US" altLang="ja-JP" sz="1200" dirty="0"/>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205247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514EA2E0-0AA9-4B14-BD61-D8E5BF508E51}" type="slidenum">
              <a:rPr lang="en-US" altLang="ja-JP" sz="1200" smtClean="0"/>
              <a:pPr eaLnBrk="1" hangingPunct="1"/>
              <a:t>20</a:t>
            </a:fld>
            <a:endParaRPr lang="en-US" altLang="ja-JP" sz="1200" dirty="0" smtClean="0"/>
          </a:p>
        </p:txBody>
      </p:sp>
      <p:sp>
        <p:nvSpPr>
          <p:cNvPr id="105475"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6D80B621-DF12-4153-AED2-869E36B77C62}" type="slidenum">
              <a:rPr lang="en-US" altLang="ja-JP" sz="1200"/>
              <a:pPr algn="r" eaLnBrk="1" hangingPunct="1"/>
              <a:t>20</a:t>
            </a:fld>
            <a:endParaRPr lang="en-US" altLang="ja-JP" sz="1200" dirty="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308039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F5CE205F-E2F0-4FDE-8D29-9747199A8D86}" type="slidenum">
              <a:rPr lang="en-US" altLang="ja-JP" sz="1200" smtClean="0"/>
              <a:pPr eaLnBrk="1" hangingPunct="1"/>
              <a:t>21</a:t>
            </a:fld>
            <a:endParaRPr lang="en-US" altLang="ja-JP" sz="1200" dirty="0" smtClean="0"/>
          </a:p>
        </p:txBody>
      </p:sp>
      <p:sp>
        <p:nvSpPr>
          <p:cNvPr id="106499"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A098335A-A87A-491D-B5FF-B5D51ECBF1E3}" type="slidenum">
              <a:rPr lang="en-US" altLang="ja-JP" sz="1200"/>
              <a:pPr algn="r" eaLnBrk="1" hangingPunct="1"/>
              <a:t>21</a:t>
            </a:fld>
            <a:endParaRPr lang="en-US" altLang="ja-JP" sz="1200" dirty="0"/>
          </a:p>
        </p:txBody>
      </p:sp>
      <p:sp>
        <p:nvSpPr>
          <p:cNvPr id="106500"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B3F12BA1-87CE-4ED2-AA81-5A9B805967F6}" type="slidenum">
              <a:rPr lang="en-US" altLang="ja-JP" sz="1200"/>
              <a:pPr algn="r" eaLnBrk="1" hangingPunct="1"/>
              <a:t>21</a:t>
            </a:fld>
            <a:endParaRPr lang="en-US" altLang="ja-JP" sz="1200" dirty="0"/>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256659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DA62B935-0257-44C8-ADDF-AAFE7F3191C1}" type="slidenum">
              <a:rPr lang="en-US" altLang="ja-JP" sz="1200" smtClean="0"/>
              <a:pPr eaLnBrk="1" hangingPunct="1"/>
              <a:t>22</a:t>
            </a:fld>
            <a:endParaRPr lang="en-US" altLang="ja-JP" sz="1200" dirty="0" smtClean="0"/>
          </a:p>
        </p:txBody>
      </p:sp>
      <p:sp>
        <p:nvSpPr>
          <p:cNvPr id="108547"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6BA52248-077F-4687-96AD-BB2C884C3369}" type="slidenum">
              <a:rPr lang="en-US" altLang="ja-JP" sz="1200"/>
              <a:pPr algn="r" eaLnBrk="1" hangingPunct="1"/>
              <a:t>22</a:t>
            </a:fld>
            <a:endParaRPr lang="en-US" altLang="ja-JP" sz="1200" dirty="0"/>
          </a:p>
        </p:txBody>
      </p:sp>
      <p:sp>
        <p:nvSpPr>
          <p:cNvPr id="108548"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90C7D5D1-914D-45EF-98CA-C1ADEC1B6A34}" type="slidenum">
              <a:rPr lang="en-US" altLang="ja-JP" sz="1200"/>
              <a:pPr algn="r" eaLnBrk="1" hangingPunct="1"/>
              <a:t>22</a:t>
            </a:fld>
            <a:endParaRPr lang="en-US" altLang="ja-JP" sz="1200" dirty="0"/>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219395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3BBB6DCB-5518-44EE-B3D8-F857E99107D4}" type="slidenum">
              <a:rPr lang="en-US" altLang="ja-JP" sz="1200" smtClean="0"/>
              <a:pPr eaLnBrk="1" hangingPunct="1"/>
              <a:t>24</a:t>
            </a:fld>
            <a:endParaRPr lang="en-US" altLang="ja-JP" sz="1200" dirty="0" smtClean="0"/>
          </a:p>
        </p:txBody>
      </p:sp>
      <p:sp>
        <p:nvSpPr>
          <p:cNvPr id="113667"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09CEF5CE-DD92-4585-B43A-738A96BDBB6D}" type="slidenum">
              <a:rPr lang="en-US" altLang="ja-JP" sz="1200"/>
              <a:pPr algn="r" eaLnBrk="1" hangingPunct="1"/>
              <a:t>24</a:t>
            </a:fld>
            <a:endParaRPr lang="en-US" altLang="ja-JP" sz="1200" dirty="0"/>
          </a:p>
        </p:txBody>
      </p:sp>
      <p:sp>
        <p:nvSpPr>
          <p:cNvPr id="113668"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19C489A5-CAEA-4C13-BA90-C3311A54B94D}" type="slidenum">
              <a:rPr lang="en-US" altLang="ja-JP" sz="1200"/>
              <a:pPr algn="r" eaLnBrk="1" hangingPunct="1"/>
              <a:t>24</a:t>
            </a:fld>
            <a:endParaRPr lang="en-US" altLang="ja-JP" sz="1200" dirty="0"/>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2495761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01CF2BBA-130D-49DF-B5A5-E25FE8E965D6}" type="slidenum">
              <a:rPr lang="en-US" altLang="ja-JP" sz="1200" smtClean="0"/>
              <a:pPr eaLnBrk="1" hangingPunct="1"/>
              <a:t>25</a:t>
            </a:fld>
            <a:endParaRPr lang="en-US" altLang="ja-JP" sz="1200" dirty="0" smtClean="0"/>
          </a:p>
        </p:txBody>
      </p:sp>
      <p:sp>
        <p:nvSpPr>
          <p:cNvPr id="114691"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4262D281-3B8D-463D-B5E6-904CCCAE7C5A}" type="slidenum">
              <a:rPr lang="en-US" altLang="ja-JP" sz="1200"/>
              <a:pPr algn="r" eaLnBrk="1" hangingPunct="1"/>
              <a:t>25</a:t>
            </a:fld>
            <a:endParaRPr lang="en-US" altLang="ja-JP" sz="1200" dirty="0"/>
          </a:p>
        </p:txBody>
      </p:sp>
      <p:sp>
        <p:nvSpPr>
          <p:cNvPr id="114692"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3DDE6439-F505-4007-BE02-A5A9752F8D1D}" type="slidenum">
              <a:rPr lang="en-US" altLang="ja-JP" sz="1200"/>
              <a:pPr algn="r" eaLnBrk="1" hangingPunct="1"/>
              <a:t>25</a:t>
            </a:fld>
            <a:endParaRPr lang="en-US" altLang="ja-JP" sz="1200" dirty="0"/>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487" tIns="46243" rIns="92487" bIns="46243"/>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301357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59809576-9750-4207-ADAD-2BD160BB865F}" type="slidenum">
              <a:rPr lang="en-US" altLang="ja-JP" sz="1200" smtClean="0"/>
              <a:pPr eaLnBrk="1" hangingPunct="1"/>
              <a:t>1</a:t>
            </a:fld>
            <a:endParaRPr lang="en-US" altLang="ja-JP" sz="1200" dirty="0" smtClean="0"/>
          </a:p>
        </p:txBody>
      </p:sp>
      <p:sp>
        <p:nvSpPr>
          <p:cNvPr id="88067"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F483F5D1-8353-4E07-8EDA-0071B97F0444}" type="slidenum">
              <a:rPr lang="en-US" altLang="ja-JP" sz="1200"/>
              <a:pPr algn="r" eaLnBrk="1" hangingPunct="1"/>
              <a:t>1</a:t>
            </a:fld>
            <a:endParaRPr lang="en-US" altLang="ja-JP" sz="1200" dirty="0"/>
          </a:p>
        </p:txBody>
      </p:sp>
      <p:sp>
        <p:nvSpPr>
          <p:cNvPr id="88068"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ADE061FB-8EC6-4739-998B-01C2CA7C7478}" type="slidenum">
              <a:rPr lang="en-US" altLang="ja-JP" sz="1200"/>
              <a:pPr algn="r" eaLnBrk="1" hangingPunct="1"/>
              <a:t>1</a:t>
            </a:fld>
            <a:endParaRPr lang="en-US" altLang="ja-JP" sz="1200" dirty="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641245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6D7ADD0-0813-4881-B052-7D9AEC97CDB0}" type="slidenum">
              <a:rPr lang="en-US" altLang="ja-JP" smtClean="0"/>
              <a:pPr>
                <a:defRPr/>
              </a:pPr>
              <a:t>27</a:t>
            </a:fld>
            <a:endParaRPr lang="en-US" altLang="ja-JP"/>
          </a:p>
        </p:txBody>
      </p:sp>
    </p:spTree>
    <p:extLst>
      <p:ext uri="{BB962C8B-B14F-4D97-AF65-F5344CB8AC3E}">
        <p14:creationId xmlns:p14="http://schemas.microsoft.com/office/powerpoint/2010/main" xmlns="" val="128456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776DC772-BDAE-49BE-9A3E-41D4692FD7B9}" type="slidenum">
              <a:rPr lang="en-US" altLang="ja-JP" sz="1200" smtClean="0"/>
              <a:pPr eaLnBrk="1" hangingPunct="1"/>
              <a:t>28</a:t>
            </a:fld>
            <a:endParaRPr lang="en-US" altLang="ja-JP" sz="1200" dirty="0" smtClean="0"/>
          </a:p>
        </p:txBody>
      </p:sp>
      <p:sp>
        <p:nvSpPr>
          <p:cNvPr id="116739"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2C497EAC-9431-46FA-AEA2-C3AD4A3CC7D7}" type="slidenum">
              <a:rPr lang="en-US" altLang="ja-JP" sz="1200"/>
              <a:pPr algn="r" eaLnBrk="1" hangingPunct="1"/>
              <a:t>28</a:t>
            </a:fld>
            <a:endParaRPr lang="en-US" altLang="ja-JP" sz="1200" dirty="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193994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D224277D-A849-40C1-89E8-54C6DB1E877D}" type="slidenum">
              <a:rPr lang="en-US" altLang="ja-JP" sz="1200" smtClean="0"/>
              <a:pPr eaLnBrk="1" hangingPunct="1"/>
              <a:t>31</a:t>
            </a:fld>
            <a:endParaRPr lang="en-US" altLang="ja-JP" sz="1200"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2066969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CDF666-DFA8-4C91-90B4-DB6513ECA82A}" type="slidenum">
              <a:rPr kumimoji="1" lang="ja-JP" altLang="en-US" smtClean="0"/>
              <a:pPr/>
              <a:t>33</a:t>
            </a:fld>
            <a:endParaRPr kumimoji="1" lang="ja-JP" altLang="en-US"/>
          </a:p>
        </p:txBody>
      </p:sp>
    </p:spTree>
    <p:extLst>
      <p:ext uri="{BB962C8B-B14F-4D97-AF65-F5344CB8AC3E}">
        <p14:creationId xmlns:p14="http://schemas.microsoft.com/office/powerpoint/2010/main" xmlns="" val="2953137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FE770D78-ADF2-4706-A86E-D4104C5F7935}" type="slidenum">
              <a:rPr lang="en-US" altLang="ja-JP" sz="1200" smtClean="0"/>
              <a:pPr eaLnBrk="1" hangingPunct="1"/>
              <a:t>37</a:t>
            </a:fld>
            <a:endParaRPr lang="en-US" altLang="ja-JP" sz="1200" dirty="0" smtClean="0"/>
          </a:p>
        </p:txBody>
      </p:sp>
      <p:sp>
        <p:nvSpPr>
          <p:cNvPr id="123907"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528E6AA9-CA58-48AF-A00C-472C56F54D3E}" type="slidenum">
              <a:rPr lang="en-US" altLang="ja-JP" sz="1200"/>
              <a:pPr algn="r" eaLnBrk="1" hangingPunct="1"/>
              <a:t>37</a:t>
            </a:fld>
            <a:endParaRPr lang="en-US" altLang="ja-JP" sz="1200" dirty="0"/>
          </a:p>
        </p:txBody>
      </p:sp>
      <p:sp>
        <p:nvSpPr>
          <p:cNvPr id="123908"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DB7E19BD-F044-48C8-99D1-3B0BAF9209B0}" type="slidenum">
              <a:rPr lang="en-US" altLang="ja-JP" sz="1200"/>
              <a:pPr algn="r" eaLnBrk="1" hangingPunct="1"/>
              <a:t>37</a:t>
            </a:fld>
            <a:endParaRPr lang="en-US" altLang="ja-JP" sz="1200" dirty="0"/>
          </a:p>
        </p:txBody>
      </p:sp>
      <p:sp>
        <p:nvSpPr>
          <p:cNvPr id="123909" name="Rectangle 2"/>
          <p:cNvSpPr>
            <a:spLocks noGrp="1" noRot="1" noChangeAspect="1" noChangeArrowheads="1" noTextEdit="1"/>
          </p:cNvSpPr>
          <p:nvPr>
            <p:ph type="sldImg"/>
          </p:nvPr>
        </p:nvSpPr>
        <p:spPr>
          <a:ln/>
        </p:spPr>
      </p:sp>
      <p:sp>
        <p:nvSpPr>
          <p:cNvPr id="1239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2390717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BE57DEA1-19DB-4520-A260-794CC817245A}" type="slidenum">
              <a:rPr lang="en-US" altLang="ja-JP" sz="1200" smtClean="0"/>
              <a:pPr eaLnBrk="1" hangingPunct="1"/>
              <a:t>38</a:t>
            </a:fld>
            <a:endParaRPr lang="en-US" altLang="ja-JP" sz="1200" dirty="0" smtClean="0"/>
          </a:p>
        </p:txBody>
      </p:sp>
      <p:sp>
        <p:nvSpPr>
          <p:cNvPr id="124931"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6228025F-AD8C-48E3-86F6-B39551A02848}" type="slidenum">
              <a:rPr lang="en-US" altLang="ja-JP" sz="1200"/>
              <a:pPr algn="r" eaLnBrk="1" hangingPunct="1"/>
              <a:t>38</a:t>
            </a:fld>
            <a:endParaRPr lang="en-US" altLang="ja-JP" sz="1200" dirty="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138667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F4FFB53C-34D2-4A6C-9A69-4D5AA7FA4CD2}" type="slidenum">
              <a:rPr lang="en-US" altLang="ja-JP" sz="1200" smtClean="0"/>
              <a:pPr eaLnBrk="1" hangingPunct="1"/>
              <a:t>39</a:t>
            </a:fld>
            <a:endParaRPr lang="en-US" altLang="ja-JP" sz="1200" dirty="0" smtClean="0"/>
          </a:p>
        </p:txBody>
      </p:sp>
      <p:sp>
        <p:nvSpPr>
          <p:cNvPr id="125955"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E1675A76-C93A-4363-8909-5554435817AB}" type="slidenum">
              <a:rPr lang="ja-JP" altLang="en-US" sz="1200"/>
              <a:pPr algn="r" eaLnBrk="1" hangingPunct="1"/>
              <a:t>39</a:t>
            </a:fld>
            <a:endParaRPr lang="en-US" altLang="ja-JP" sz="1200" dirty="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ja-JP" dirty="0" smtClean="0">
              <a:ea typeface="ＭＳ Ｐ明朝" charset="-128"/>
            </a:endParaRPr>
          </a:p>
        </p:txBody>
      </p:sp>
    </p:spTree>
    <p:extLst>
      <p:ext uri="{BB962C8B-B14F-4D97-AF65-F5344CB8AC3E}">
        <p14:creationId xmlns:p14="http://schemas.microsoft.com/office/powerpoint/2010/main" xmlns="" val="152184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A6F9E1EC-4DB1-43E0-AEDC-CAD00672DBA2}" type="slidenum">
              <a:rPr lang="en-US" altLang="ja-JP" sz="1200" smtClean="0"/>
              <a:pPr eaLnBrk="1" hangingPunct="1"/>
              <a:t>42</a:t>
            </a:fld>
            <a:endParaRPr lang="en-US" altLang="ja-JP" sz="1200" dirty="0" smtClean="0"/>
          </a:p>
        </p:txBody>
      </p:sp>
      <p:sp>
        <p:nvSpPr>
          <p:cNvPr id="126979"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B85928E2-5DC7-456C-A3BE-3FA38883C6F8}" type="slidenum">
              <a:rPr lang="en-US" altLang="ja-JP" sz="1200"/>
              <a:pPr algn="r" eaLnBrk="1" hangingPunct="1"/>
              <a:t>42</a:t>
            </a:fld>
            <a:endParaRPr lang="en-US" altLang="ja-JP" sz="1200" dirty="0"/>
          </a:p>
        </p:txBody>
      </p:sp>
      <p:sp>
        <p:nvSpPr>
          <p:cNvPr id="126980"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177DE14F-3304-4997-B049-0536686BD515}" type="slidenum">
              <a:rPr lang="en-US" altLang="ja-JP" sz="1200"/>
              <a:pPr algn="r" eaLnBrk="1" hangingPunct="1"/>
              <a:t>42</a:t>
            </a:fld>
            <a:endParaRPr lang="en-US" altLang="ja-JP" sz="1200" dirty="0"/>
          </a:p>
        </p:txBody>
      </p:sp>
      <p:sp>
        <p:nvSpPr>
          <p:cNvPr id="126981" name="Rectangle 2"/>
          <p:cNvSpPr>
            <a:spLocks noGrp="1" noRot="1" noChangeAspect="1" noChangeArrowheads="1" noTextEdit="1"/>
          </p:cNvSpPr>
          <p:nvPr>
            <p:ph type="sldImg"/>
          </p:nvPr>
        </p:nvSpPr>
        <p:spPr>
          <a:ln/>
        </p:spPr>
      </p:sp>
      <p:sp>
        <p:nvSpPr>
          <p:cNvPr id="1269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ja-JP" dirty="0" smtClean="0">
              <a:ea typeface="ＭＳ Ｐ明朝" charset="-128"/>
            </a:endParaRPr>
          </a:p>
        </p:txBody>
      </p:sp>
    </p:spTree>
    <p:extLst>
      <p:ext uri="{BB962C8B-B14F-4D97-AF65-F5344CB8AC3E}">
        <p14:creationId xmlns:p14="http://schemas.microsoft.com/office/powerpoint/2010/main" xmlns="" val="1607319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748A282E-59C8-412C-945D-898268037203}" type="slidenum">
              <a:rPr lang="en-US" altLang="ja-JP" sz="1200" smtClean="0"/>
              <a:pPr eaLnBrk="1" hangingPunct="1"/>
              <a:t>44</a:t>
            </a:fld>
            <a:endParaRPr lang="en-US" altLang="ja-JP" sz="1200"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22310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AA169E05-16EA-4187-853A-6F83F4C4AF18}" type="slidenum">
              <a:rPr lang="en-US" altLang="ja-JP" sz="1200" smtClean="0"/>
              <a:pPr eaLnBrk="1" hangingPunct="1"/>
              <a:t>45</a:t>
            </a:fld>
            <a:endParaRPr lang="en-US" altLang="ja-JP" sz="1200" dirty="0" smtClean="0"/>
          </a:p>
        </p:txBody>
      </p:sp>
      <p:sp>
        <p:nvSpPr>
          <p:cNvPr id="131075"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C2FA4D7A-1398-4024-AD6F-76BF70FBF85B}" type="slidenum">
              <a:rPr lang="en-US" altLang="ja-JP" sz="1200"/>
              <a:pPr algn="r" eaLnBrk="1" hangingPunct="1"/>
              <a:t>45</a:t>
            </a:fld>
            <a:endParaRPr lang="en-US" altLang="ja-JP" sz="1200" dirty="0"/>
          </a:p>
        </p:txBody>
      </p:sp>
      <p:sp>
        <p:nvSpPr>
          <p:cNvPr id="131076"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00729F4C-D6BE-4EE4-8040-5E7B58910CD1}" type="slidenum">
              <a:rPr lang="en-US" altLang="ja-JP" sz="1200"/>
              <a:pPr algn="r" eaLnBrk="1" hangingPunct="1"/>
              <a:t>45</a:t>
            </a:fld>
            <a:endParaRPr lang="en-US" altLang="ja-JP" sz="1200" dirty="0"/>
          </a:p>
        </p:txBody>
      </p:sp>
      <p:sp>
        <p:nvSpPr>
          <p:cNvPr id="131077" name="Rectangle 2"/>
          <p:cNvSpPr>
            <a:spLocks noGrp="1" noRot="1" noChangeAspect="1" noChangeArrowheads="1" noTextEdit="1"/>
          </p:cNvSpPr>
          <p:nvPr>
            <p:ph type="sldImg"/>
          </p:nvPr>
        </p:nvSpPr>
        <p:spPr>
          <a:ln/>
        </p:spPr>
      </p:sp>
      <p:sp>
        <p:nvSpPr>
          <p:cNvPr id="1310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135109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2338"/>
            <a:fld id="{38588FA3-7FB4-498F-9287-0F96A2BA9586}" type="slidenum">
              <a:rPr lang="en-US" altLang="ja-JP" smtClean="0">
                <a:ea typeface="ＭＳ Ｐゴシック" charset="-128"/>
              </a:rPr>
              <a:pPr defTabSz="922338"/>
              <a:t>5</a:t>
            </a:fld>
            <a:endParaRPr lang="en-US" altLang="ja-JP" dirty="0" smtClean="0">
              <a:ea typeface="ＭＳ Ｐゴシック" charset="-128"/>
            </a:endParaRPr>
          </a:p>
        </p:txBody>
      </p:sp>
      <p:sp>
        <p:nvSpPr>
          <p:cNvPr id="51203" name="Rectangle 7"/>
          <p:cNvSpPr txBox="1">
            <a:spLocks noGrp="1" noChangeArrowheads="1"/>
          </p:cNvSpPr>
          <p:nvPr/>
        </p:nvSpPr>
        <p:spPr bwMode="auto">
          <a:xfrm>
            <a:off x="3887788" y="9379358"/>
            <a:ext cx="2970212" cy="494895"/>
          </a:xfrm>
          <a:prstGeom prst="rect">
            <a:avLst/>
          </a:prstGeom>
          <a:noFill/>
          <a:ln w="12700" cap="sq">
            <a:noFill/>
            <a:miter lim="800000"/>
            <a:headEnd type="none" w="sm" len="sm"/>
            <a:tailEnd type="none" w="sm" len="sm"/>
          </a:ln>
        </p:spPr>
        <p:txBody>
          <a:bodyPr lIns="92510" tIns="46255" rIns="92510" bIns="46255" anchor="b"/>
          <a:lstStyle/>
          <a:p>
            <a:pPr algn="r" defTabSz="922338"/>
            <a:fld id="{1BB43CBB-E16D-4C20-9117-D70F0D122463}" type="slidenum">
              <a:rPr lang="en-US" altLang="ja-JP" sz="1200"/>
              <a:pPr algn="r" defTabSz="922338"/>
              <a:t>5</a:t>
            </a:fld>
            <a:endParaRPr lang="en-US" altLang="ja-JP" sz="1200" dirty="0"/>
          </a:p>
        </p:txBody>
      </p:sp>
      <p:sp>
        <p:nvSpPr>
          <p:cNvPr id="51204" name="Rectangle 2"/>
          <p:cNvSpPr>
            <a:spLocks noGrp="1" noRot="1" noChangeAspect="1" noChangeArrowheads="1" noTextEdit="1"/>
          </p:cNvSpPr>
          <p:nvPr>
            <p:ph type="sldImg"/>
          </p:nvPr>
        </p:nvSpPr>
        <p:spPr>
          <a:xfrm>
            <a:off x="755650" y="741363"/>
            <a:ext cx="5346700" cy="3702050"/>
          </a:xfrm>
          <a:ln/>
        </p:spPr>
      </p:sp>
      <p:sp>
        <p:nvSpPr>
          <p:cNvPr id="51205" name="Rectangle 3"/>
          <p:cNvSpPr>
            <a:spLocks noGrp="1" noChangeArrowheads="1"/>
          </p:cNvSpPr>
          <p:nvPr>
            <p:ph type="body" idx="1"/>
          </p:nvPr>
        </p:nvSpPr>
        <p:spPr>
          <a:noFill/>
          <a:ln w="9525"/>
        </p:spPr>
        <p:txBody>
          <a:bodyPr/>
          <a:lstStyle/>
          <a:p>
            <a:endParaRPr lang="ja-JP" altLang="en-US" dirty="0" smtClean="0">
              <a:ea typeface="ＭＳ Ｐ明朝" charset="-128"/>
            </a:endParaRPr>
          </a:p>
        </p:txBody>
      </p:sp>
    </p:spTree>
    <p:extLst>
      <p:ext uri="{BB962C8B-B14F-4D97-AF65-F5344CB8AC3E}">
        <p14:creationId xmlns:p14="http://schemas.microsoft.com/office/powerpoint/2010/main" xmlns="" val="2104564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2040E84A-3135-4F8A-9CB5-58CE0F40B5BF}" type="slidenum">
              <a:rPr lang="en-US" altLang="ja-JP" sz="1200" smtClean="0"/>
              <a:pPr eaLnBrk="1" hangingPunct="1"/>
              <a:t>47</a:t>
            </a:fld>
            <a:endParaRPr lang="en-US" altLang="ja-JP" sz="1200" smtClean="0"/>
          </a:p>
        </p:txBody>
      </p:sp>
      <p:sp>
        <p:nvSpPr>
          <p:cNvPr id="132099"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160D604A-D007-426A-BBC4-85D58CF8F11E}" type="slidenum">
              <a:rPr lang="en-US" altLang="ja-JP" sz="1200"/>
              <a:pPr algn="r" eaLnBrk="1" hangingPunct="1"/>
              <a:t>47</a:t>
            </a:fld>
            <a:endParaRPr lang="en-US" altLang="ja-JP" sz="1200"/>
          </a:p>
        </p:txBody>
      </p:sp>
      <p:sp>
        <p:nvSpPr>
          <p:cNvPr id="132100"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7DB35106-1D82-4652-A9FA-62590AA99A58}" type="slidenum">
              <a:rPr lang="en-US" altLang="ja-JP" sz="1200"/>
              <a:pPr algn="r" eaLnBrk="1" hangingPunct="1"/>
              <a:t>47</a:t>
            </a:fld>
            <a:endParaRPr lang="en-US" altLang="ja-JP" sz="1200"/>
          </a:p>
        </p:txBody>
      </p:sp>
      <p:sp>
        <p:nvSpPr>
          <p:cNvPr id="132101" name="Rectangle 2"/>
          <p:cNvSpPr>
            <a:spLocks noGrp="1" noRot="1" noChangeAspect="1" noChangeArrowheads="1" noTextEdit="1"/>
          </p:cNvSpPr>
          <p:nvPr>
            <p:ph type="sldImg"/>
          </p:nvPr>
        </p:nvSpPr>
        <p:spPr>
          <a:ln/>
        </p:spPr>
      </p:sp>
      <p:sp>
        <p:nvSpPr>
          <p:cNvPr id="1321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xmlns="" val="3881086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5ACB91E8-5EDF-4E80-9F8D-C499E88E2885}" type="slidenum">
              <a:rPr lang="en-US" altLang="ja-JP" sz="1200" smtClean="0"/>
              <a:pPr eaLnBrk="1" hangingPunct="1"/>
              <a:t>48</a:t>
            </a:fld>
            <a:endParaRPr lang="en-US" altLang="ja-JP" sz="1200" smtClean="0"/>
          </a:p>
        </p:txBody>
      </p:sp>
      <p:sp>
        <p:nvSpPr>
          <p:cNvPr id="133123"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00B80314-FB47-401D-A7FA-E38B2127D443}" type="slidenum">
              <a:rPr lang="en-US" altLang="ja-JP" sz="1200"/>
              <a:pPr algn="r" eaLnBrk="1" hangingPunct="1"/>
              <a:t>48</a:t>
            </a:fld>
            <a:endParaRPr lang="en-US" altLang="ja-JP" sz="1200"/>
          </a:p>
        </p:txBody>
      </p:sp>
      <p:sp>
        <p:nvSpPr>
          <p:cNvPr id="133124"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35169DBB-2EAF-4B29-B198-955771431F14}" type="slidenum">
              <a:rPr lang="en-US" altLang="ja-JP" sz="1200"/>
              <a:pPr algn="r" eaLnBrk="1" hangingPunct="1"/>
              <a:t>48</a:t>
            </a:fld>
            <a:endParaRPr lang="en-US" altLang="ja-JP" sz="1200"/>
          </a:p>
        </p:txBody>
      </p:sp>
      <p:sp>
        <p:nvSpPr>
          <p:cNvPr id="133125" name="Rectangle 2"/>
          <p:cNvSpPr>
            <a:spLocks noGrp="1" noRot="1" noChangeAspect="1" noChangeArrowheads="1" noTextEdit="1"/>
          </p:cNvSpPr>
          <p:nvPr>
            <p:ph type="sldImg"/>
          </p:nvPr>
        </p:nvSpPr>
        <p:spPr>
          <a:ln/>
        </p:spPr>
      </p:sp>
      <p:sp>
        <p:nvSpPr>
          <p:cNvPr id="1331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xmlns="" val="375873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402B34E9-1972-4895-ABCC-C63035D3FA39}" type="slidenum">
              <a:rPr lang="en-US" altLang="ja-JP" sz="1200" smtClean="0"/>
              <a:pPr eaLnBrk="1" hangingPunct="1"/>
              <a:t>51</a:t>
            </a:fld>
            <a:endParaRPr lang="en-US" altLang="ja-JP" sz="1200" smtClean="0"/>
          </a:p>
        </p:txBody>
      </p:sp>
      <p:sp>
        <p:nvSpPr>
          <p:cNvPr id="134147"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353DC6C2-8C86-4039-91D7-B77B8B66838C}" type="slidenum">
              <a:rPr lang="en-US" altLang="ja-JP" sz="1200"/>
              <a:pPr algn="r" eaLnBrk="1" hangingPunct="1"/>
              <a:t>51</a:t>
            </a:fld>
            <a:endParaRPr lang="en-US" altLang="ja-JP" sz="1200"/>
          </a:p>
        </p:txBody>
      </p:sp>
      <p:sp>
        <p:nvSpPr>
          <p:cNvPr id="134148"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94B45F6A-F8E2-4D36-BD93-7D73CDE61456}" type="slidenum">
              <a:rPr lang="en-US" altLang="ja-JP" sz="1200"/>
              <a:pPr algn="r" eaLnBrk="1" hangingPunct="1"/>
              <a:t>51</a:t>
            </a:fld>
            <a:endParaRPr lang="en-US" altLang="ja-JP" sz="1200"/>
          </a:p>
        </p:txBody>
      </p:sp>
      <p:sp>
        <p:nvSpPr>
          <p:cNvPr id="134149" name="Rectangle 2"/>
          <p:cNvSpPr>
            <a:spLocks noGrp="1" noRot="1" noChangeAspect="1" noChangeArrowheads="1" noTextEdit="1"/>
          </p:cNvSpPr>
          <p:nvPr>
            <p:ph type="sldImg"/>
          </p:nvPr>
        </p:nvSpPr>
        <p:spPr>
          <a:ln/>
        </p:spPr>
      </p:sp>
      <p:sp>
        <p:nvSpPr>
          <p:cNvPr id="1341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xmlns="" val="3094673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AF8A3303-0D61-4247-81C4-7F70541AA22C}" type="slidenum">
              <a:rPr lang="en-US" altLang="ja-JP" sz="1200" smtClean="0"/>
              <a:pPr eaLnBrk="1" hangingPunct="1"/>
              <a:t>54</a:t>
            </a:fld>
            <a:endParaRPr lang="en-US" altLang="ja-JP" sz="1200" smtClean="0"/>
          </a:p>
        </p:txBody>
      </p:sp>
      <p:sp>
        <p:nvSpPr>
          <p:cNvPr id="135171"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12448574-6697-4687-A420-4C12F34C7640}" type="slidenum">
              <a:rPr lang="en-US" altLang="ja-JP" sz="1200"/>
              <a:pPr algn="r" eaLnBrk="1" hangingPunct="1"/>
              <a:t>54</a:t>
            </a:fld>
            <a:endParaRPr lang="en-US" altLang="ja-JP" sz="1200"/>
          </a:p>
        </p:txBody>
      </p:sp>
      <p:sp>
        <p:nvSpPr>
          <p:cNvPr id="135172"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EC6341FB-AE2A-431C-86D8-69F7FD0D2C12}" type="slidenum">
              <a:rPr lang="en-US" altLang="ja-JP" sz="1200"/>
              <a:pPr algn="r" eaLnBrk="1" hangingPunct="1"/>
              <a:t>54</a:t>
            </a:fld>
            <a:endParaRPr lang="en-US" altLang="ja-JP" sz="1200"/>
          </a:p>
        </p:txBody>
      </p:sp>
      <p:sp>
        <p:nvSpPr>
          <p:cNvPr id="135173" name="Rectangle 2"/>
          <p:cNvSpPr>
            <a:spLocks noGrp="1" noRot="1" noChangeAspect="1" noChangeArrowheads="1" noTextEdit="1"/>
          </p:cNvSpPr>
          <p:nvPr>
            <p:ph type="sldImg"/>
          </p:nvPr>
        </p:nvSpPr>
        <p:spPr>
          <a:ln/>
        </p:spPr>
      </p:sp>
      <p:sp>
        <p:nvSpPr>
          <p:cNvPr id="1351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xmlns="" val="359971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F8F6D63A-A72A-4B77-AC0F-A2F26CE449E3}" type="slidenum">
              <a:rPr lang="en-US" altLang="ja-JP" sz="1200" smtClean="0"/>
              <a:pPr eaLnBrk="1" hangingPunct="1"/>
              <a:t>57</a:t>
            </a:fld>
            <a:endParaRPr lang="en-US" altLang="ja-JP" sz="1200" smtClean="0"/>
          </a:p>
        </p:txBody>
      </p:sp>
      <p:sp>
        <p:nvSpPr>
          <p:cNvPr id="136195" name="Rectangle 7"/>
          <p:cNvSpPr txBox="1">
            <a:spLocks noGrp="1" noChangeArrowheads="1"/>
          </p:cNvSpPr>
          <p:nvPr/>
        </p:nvSpPr>
        <p:spPr bwMode="auto">
          <a:xfrm>
            <a:off x="3887788" y="9311987"/>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C3388073-08BD-4C1D-A25B-2ED9FB4134F9}" type="slidenum">
              <a:rPr lang="en-US" altLang="ja-JP" sz="1200"/>
              <a:pPr algn="r" eaLnBrk="1" hangingPunct="1"/>
              <a:t>57</a:t>
            </a:fld>
            <a:endParaRPr lang="en-US" altLang="ja-JP" sz="120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smtClean="0">
              <a:ea typeface="ＭＳ Ｐ明朝" charset="-128"/>
            </a:endParaRPr>
          </a:p>
        </p:txBody>
      </p:sp>
    </p:spTree>
    <p:extLst>
      <p:ext uri="{BB962C8B-B14F-4D97-AF65-F5344CB8AC3E}">
        <p14:creationId xmlns:p14="http://schemas.microsoft.com/office/powerpoint/2010/main" xmlns="" val="3622940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2A619D03-3D0A-4670-81EF-03C67B5A95CB}" type="slidenum">
              <a:rPr lang="en-US" altLang="ja-JP" sz="1200" smtClean="0"/>
              <a:pPr eaLnBrk="1" hangingPunct="1"/>
              <a:t>58</a:t>
            </a:fld>
            <a:endParaRPr lang="en-US" altLang="ja-JP" sz="1200" smtClean="0"/>
          </a:p>
        </p:txBody>
      </p:sp>
      <p:sp>
        <p:nvSpPr>
          <p:cNvPr id="137219"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9" tIns="46249" rIns="92499" bIns="46249"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E6DCB3AF-7DBD-47B4-9997-CAB7F2B57354}" type="slidenum">
              <a:rPr lang="en-US" altLang="ja-JP" sz="1200"/>
              <a:pPr algn="r" eaLnBrk="1" hangingPunct="1"/>
              <a:t>58</a:t>
            </a:fld>
            <a:endParaRPr lang="en-US" altLang="ja-JP" sz="1200"/>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en-US" smtClean="0">
              <a:ea typeface="ＭＳ Ｐ明朝" charset="-128"/>
            </a:endParaRPr>
          </a:p>
        </p:txBody>
      </p:sp>
    </p:spTree>
    <p:extLst>
      <p:ext uri="{BB962C8B-B14F-4D97-AF65-F5344CB8AC3E}">
        <p14:creationId xmlns:p14="http://schemas.microsoft.com/office/powerpoint/2010/main" xmlns="" val="2017832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6E0CD76E-B2BD-448C-B1B0-097FF967CD4B}" type="slidenum">
              <a:rPr lang="en-US" altLang="ja-JP" sz="1200" smtClean="0"/>
              <a:pPr eaLnBrk="1" hangingPunct="1"/>
              <a:t>61</a:t>
            </a:fld>
            <a:endParaRPr lang="en-US" altLang="ja-JP"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ja-JP" altLang="ja-JP" dirty="0" smtClean="0">
              <a:ea typeface="ＭＳ Ｐ明朝" charset="-128"/>
            </a:endParaRPr>
          </a:p>
        </p:txBody>
      </p:sp>
    </p:spTree>
    <p:extLst>
      <p:ext uri="{BB962C8B-B14F-4D97-AF65-F5344CB8AC3E}">
        <p14:creationId xmlns:p14="http://schemas.microsoft.com/office/powerpoint/2010/main" xmlns="" val="3303859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3226C81-B095-4FC1-8427-B81665AE6F37}" type="slidenum">
              <a:rPr lang="en-US" altLang="ja-JP" smtClean="0">
                <a:ea typeface="ＭＳ Ｐゴシック" panose="020B0600070205080204" pitchFamily="50" charset="-128"/>
              </a:rPr>
              <a:pPr>
                <a:spcBef>
                  <a:spcPct val="0"/>
                </a:spcBef>
              </a:pPr>
              <a:t>63</a:t>
            </a:fld>
            <a:endParaRPr lang="en-US" altLang="ja-JP" smtClean="0">
              <a:ea typeface="ＭＳ Ｐゴシック" panose="020B0600070205080204" pitchFamily="50" charset="-128"/>
            </a:endParaRPr>
          </a:p>
        </p:txBody>
      </p:sp>
      <p:sp>
        <p:nvSpPr>
          <p:cNvPr id="30723" name="Rectangle 7"/>
          <p:cNvSpPr txBox="1">
            <a:spLocks noGrp="1" noChangeArrowheads="1"/>
          </p:cNvSpPr>
          <p:nvPr/>
        </p:nvSpPr>
        <p:spPr bwMode="auto">
          <a:xfrm>
            <a:off x="5597698" y="6467491"/>
            <a:ext cx="4276555" cy="341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98" tIns="46249" rIns="92498" bIns="46249"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42F0901-32C3-4049-A804-C9F12C6945F7}" type="slidenum">
              <a:rPr lang="ja-JP" altLang="en-US">
                <a:latin typeface="Tahoma" panose="020B0604030504040204" pitchFamily="34" charset="0"/>
                <a:ea typeface="ＭＳ Ｐゴシック" panose="020B0600070205080204" pitchFamily="50" charset="-128"/>
              </a:rPr>
              <a:pPr algn="r" eaLnBrk="1" hangingPunct="1">
                <a:spcBef>
                  <a:spcPct val="0"/>
                </a:spcBef>
              </a:pPr>
              <a:t>63</a:t>
            </a:fld>
            <a:endParaRPr lang="en-US" altLang="ja-JP">
              <a:latin typeface="Tahoma" panose="020B0604030504040204" pitchFamily="34" charset="0"/>
              <a:ea typeface="ＭＳ Ｐゴシック" panose="020B0600070205080204" pitchFamily="50" charset="-128"/>
            </a:endParaRPr>
          </a:p>
        </p:txBody>
      </p:sp>
      <p:sp>
        <p:nvSpPr>
          <p:cNvPr id="30724" name="Rectangle 2"/>
          <p:cNvSpPr>
            <a:spLocks noGrp="1" noRot="1" noChangeAspect="1" noChangeArrowheads="1" noTextEdit="1"/>
          </p:cNvSpPr>
          <p:nvPr>
            <p:ph type="sldImg"/>
          </p:nvPr>
        </p:nvSpPr>
        <p:spPr>
          <a:xfrm>
            <a:off x="3087688" y="508000"/>
            <a:ext cx="3695700" cy="2557463"/>
          </a:xfrm>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98" tIns="46249" rIns="92498" bIns="46249"/>
          <a:lstStyle/>
          <a:p>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xmlns="" val="249701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F749B7CB-9117-4D7C-BD4F-B83063CF12E3}" type="slidenum">
              <a:rPr lang="en-US" altLang="ja-JP" sz="1200" smtClean="0"/>
              <a:pPr eaLnBrk="1" hangingPunct="1"/>
              <a:t>7</a:t>
            </a:fld>
            <a:endParaRPr lang="en-US" altLang="ja-JP" sz="1200" dirty="0" smtClean="0"/>
          </a:p>
        </p:txBody>
      </p:sp>
      <p:sp>
        <p:nvSpPr>
          <p:cNvPr id="90115"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510" tIns="46255" rIns="92510" bIns="46255"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35089A55-F811-4BEA-A8BA-0F8D0512158E}" type="slidenum">
              <a:rPr lang="en-US" altLang="ja-JP" sz="1200"/>
              <a:pPr algn="r" eaLnBrk="1" hangingPunct="1"/>
              <a:t>7</a:t>
            </a:fld>
            <a:endParaRPr lang="en-US" altLang="ja-JP" sz="1200" dirty="0"/>
          </a:p>
        </p:txBody>
      </p:sp>
      <p:sp>
        <p:nvSpPr>
          <p:cNvPr id="90116"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510" tIns="46255" rIns="92510" bIns="46255"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BA614E36-7926-46F5-A7B0-311FB4A3AFAF}" type="slidenum">
              <a:rPr lang="en-US" altLang="ja-JP" sz="1200"/>
              <a:pPr algn="r" eaLnBrk="1" hangingPunct="1"/>
              <a:t>7</a:t>
            </a:fld>
            <a:endParaRPr lang="en-US" altLang="ja-JP" sz="1200" dirty="0"/>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xmlns="" val="203229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15988" eaLnBrk="0" hangingPunct="0">
              <a:defRPr kumimoji="1" sz="3200">
                <a:solidFill>
                  <a:schemeClr val="tx1"/>
                </a:solidFill>
                <a:latin typeface="Times New Roman" pitchFamily="18" charset="0"/>
                <a:ea typeface="ＭＳ Ｐゴシック" charset="-128"/>
              </a:defRPr>
            </a:lvl1pPr>
            <a:lvl2pPr marL="742950" indent="-285750" defTabSz="915988" eaLnBrk="0" hangingPunct="0">
              <a:defRPr kumimoji="1" sz="3200">
                <a:solidFill>
                  <a:schemeClr val="tx1"/>
                </a:solidFill>
                <a:latin typeface="Times New Roman" pitchFamily="18" charset="0"/>
                <a:ea typeface="ＭＳ Ｐゴシック" charset="-128"/>
              </a:defRPr>
            </a:lvl2pPr>
            <a:lvl3pPr marL="1143000" indent="-228600" defTabSz="915988" eaLnBrk="0" hangingPunct="0">
              <a:defRPr kumimoji="1" sz="3200">
                <a:solidFill>
                  <a:schemeClr val="tx1"/>
                </a:solidFill>
                <a:latin typeface="Times New Roman" pitchFamily="18" charset="0"/>
                <a:ea typeface="ＭＳ Ｐゴシック" charset="-128"/>
              </a:defRPr>
            </a:lvl3pPr>
            <a:lvl4pPr marL="1600200" indent="-228600" defTabSz="915988" eaLnBrk="0" hangingPunct="0">
              <a:defRPr kumimoji="1" sz="3200">
                <a:solidFill>
                  <a:schemeClr val="tx1"/>
                </a:solidFill>
                <a:latin typeface="Times New Roman" pitchFamily="18" charset="0"/>
                <a:ea typeface="ＭＳ Ｐゴシック" charset="-128"/>
              </a:defRPr>
            </a:lvl4pPr>
            <a:lvl5pPr marL="2057400" indent="-228600" defTabSz="915988" eaLnBrk="0" hangingPunct="0">
              <a:defRPr kumimoji="1" sz="3200">
                <a:solidFill>
                  <a:schemeClr val="tx1"/>
                </a:solidFill>
                <a:latin typeface="Times New Roman" pitchFamily="18" charset="0"/>
                <a:ea typeface="ＭＳ Ｐゴシック" charset="-128"/>
              </a:defRPr>
            </a:lvl5pPr>
            <a:lvl6pPr marL="2514600" indent="-228600" defTabSz="91598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1598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1598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1598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D494C6D5-EB0C-4C0A-B08D-3C1AD0AFE658}" type="slidenum">
              <a:rPr lang="en-US" altLang="ja-JP" sz="1200" smtClean="0"/>
              <a:pPr eaLnBrk="1" hangingPunct="1"/>
              <a:t>8</a:t>
            </a:fld>
            <a:endParaRPr lang="en-US" altLang="ja-JP" sz="1200" dirty="0" smtClean="0"/>
          </a:p>
        </p:txBody>
      </p:sp>
      <p:sp>
        <p:nvSpPr>
          <p:cNvPr id="91139"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043" tIns="46021" rIns="92043" bIns="46021"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DCC61AEE-3A51-4127-9051-A66B3FCD833B}" type="slidenum">
              <a:rPr lang="ja-JP" altLang="en-US" sz="1200"/>
              <a:pPr algn="r" eaLnBrk="1" hangingPunct="1"/>
              <a:t>8</a:t>
            </a:fld>
            <a:endParaRPr lang="en-US" altLang="ja-JP" sz="1200" dirty="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043" tIns="46021" rIns="92043" bIns="46021"/>
          <a:lstStyle/>
          <a:p>
            <a:endParaRPr lang="ja-JP" altLang="en-US" dirty="0" smtClean="0">
              <a:ea typeface="ＭＳ Ｐ明朝" charset="-128"/>
            </a:endParaRPr>
          </a:p>
        </p:txBody>
      </p:sp>
    </p:spTree>
    <p:extLst>
      <p:ext uri="{BB962C8B-B14F-4D97-AF65-F5344CB8AC3E}">
        <p14:creationId xmlns:p14="http://schemas.microsoft.com/office/powerpoint/2010/main" xmlns="" val="244737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675E5FE8-0327-4063-8FC3-A41482793103}" type="slidenum">
              <a:rPr lang="en-US" altLang="ja-JP" sz="1200" smtClean="0"/>
              <a:pPr eaLnBrk="1" hangingPunct="1"/>
              <a:t>9</a:t>
            </a:fld>
            <a:endParaRPr lang="en-US" altLang="ja-JP" sz="1200" dirty="0" smtClean="0"/>
          </a:p>
        </p:txBody>
      </p:sp>
      <p:sp>
        <p:nvSpPr>
          <p:cNvPr id="96259" name="Rectangle 7"/>
          <p:cNvSpPr txBox="1">
            <a:spLocks noGrp="1" noChangeArrowheads="1"/>
          </p:cNvSpPr>
          <p:nvPr/>
        </p:nvSpPr>
        <p:spPr bwMode="auto">
          <a:xfrm>
            <a:off x="3887788" y="9311986"/>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1683C67F-C127-4BAF-BDFC-A5B041D8749E}" type="slidenum">
              <a:rPr lang="ja-JP" altLang="en-US" sz="1200"/>
              <a:pPr algn="r" eaLnBrk="1" hangingPunct="1"/>
              <a:t>9</a:t>
            </a:fld>
            <a:endParaRPr lang="en-US" altLang="ja-JP" sz="1200" dirty="0"/>
          </a:p>
        </p:txBody>
      </p:sp>
      <p:sp>
        <p:nvSpPr>
          <p:cNvPr id="96260" name="Rectangle 7"/>
          <p:cNvSpPr txBox="1">
            <a:spLocks noGrp="1" noChangeArrowheads="1"/>
          </p:cNvSpPr>
          <p:nvPr/>
        </p:nvSpPr>
        <p:spPr bwMode="auto">
          <a:xfrm>
            <a:off x="3887788" y="9311986"/>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83DBF0DF-610D-4F3B-AB11-82225513835E}" type="slidenum">
              <a:rPr lang="ja-JP" altLang="en-US" sz="1200"/>
              <a:pPr algn="r" eaLnBrk="1" hangingPunct="1"/>
              <a:t>9</a:t>
            </a:fld>
            <a:endParaRPr lang="en-US" altLang="ja-JP" sz="1200" dirty="0"/>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487" tIns="46243" rIns="92487" bIns="46243"/>
          <a:lstStyle/>
          <a:p>
            <a:endParaRPr lang="ja-JP" altLang="ja-JP" dirty="0" smtClean="0">
              <a:ea typeface="ＭＳ Ｐ明朝" charset="-128"/>
            </a:endParaRPr>
          </a:p>
        </p:txBody>
      </p:sp>
    </p:spTree>
    <p:extLst>
      <p:ext uri="{BB962C8B-B14F-4D97-AF65-F5344CB8AC3E}">
        <p14:creationId xmlns:p14="http://schemas.microsoft.com/office/powerpoint/2010/main" xmlns="" val="267442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4D723216-758C-4FAA-8ACE-3122CF83A3B9}" type="slidenum">
              <a:rPr lang="en-US" altLang="ja-JP" sz="1200" smtClean="0"/>
              <a:pPr eaLnBrk="1" hangingPunct="1"/>
              <a:t>10</a:t>
            </a:fld>
            <a:endParaRPr lang="en-US" altLang="ja-JP" sz="1200" smtClean="0"/>
          </a:p>
        </p:txBody>
      </p:sp>
      <p:sp>
        <p:nvSpPr>
          <p:cNvPr id="98307" name="Rectangle 7"/>
          <p:cNvSpPr txBox="1">
            <a:spLocks noGrp="1" noChangeArrowheads="1"/>
          </p:cNvSpPr>
          <p:nvPr/>
        </p:nvSpPr>
        <p:spPr bwMode="auto">
          <a:xfrm>
            <a:off x="3887788" y="9379357"/>
            <a:ext cx="2970212" cy="49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841E8510-34F2-492E-812A-2FA300DBB444}" type="slidenum">
              <a:rPr lang="ja-JP" altLang="en-US" sz="1200"/>
              <a:pPr algn="r" eaLnBrk="1" hangingPunct="1"/>
              <a:t>10</a:t>
            </a:fld>
            <a:endParaRPr lang="en-US" altLang="ja-JP" sz="1200"/>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487" tIns="46243" rIns="92487" bIns="46243"/>
          <a:lstStyle/>
          <a:p>
            <a:endParaRPr lang="ja-JP" altLang="en-US" dirty="0" smtClean="0">
              <a:ea typeface="ＭＳ Ｐ明朝" charset="-128"/>
            </a:endParaRPr>
          </a:p>
        </p:txBody>
      </p:sp>
    </p:spTree>
    <p:extLst>
      <p:ext uri="{BB962C8B-B14F-4D97-AF65-F5344CB8AC3E}">
        <p14:creationId xmlns:p14="http://schemas.microsoft.com/office/powerpoint/2010/main" xmlns="" val="164638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5DA764D9-9B11-4D85-BACE-7EDA74F6B3B2}" type="slidenum">
              <a:rPr lang="en-US" altLang="ja-JP" sz="1200" smtClean="0"/>
              <a:pPr eaLnBrk="1" hangingPunct="1"/>
              <a:t>11</a:t>
            </a:fld>
            <a:endParaRPr lang="en-US" altLang="ja-JP" sz="1200" dirty="0" smtClean="0"/>
          </a:p>
        </p:txBody>
      </p:sp>
      <p:sp>
        <p:nvSpPr>
          <p:cNvPr id="99331" name="Rectangle 7"/>
          <p:cNvSpPr txBox="1">
            <a:spLocks noGrp="1" noChangeArrowheads="1"/>
          </p:cNvSpPr>
          <p:nvPr/>
        </p:nvSpPr>
        <p:spPr bwMode="auto">
          <a:xfrm>
            <a:off x="3887788" y="9311986"/>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EAF54B18-EB66-4F5B-B475-CB3382332F9F}" type="slidenum">
              <a:rPr lang="ja-JP" altLang="en-US" sz="1200"/>
              <a:pPr algn="r" eaLnBrk="1" hangingPunct="1"/>
              <a:t>11</a:t>
            </a:fld>
            <a:endParaRPr lang="en-US" altLang="ja-JP" sz="1200" dirty="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487" tIns="46243" rIns="92487" bIns="46243"/>
          <a:lstStyle/>
          <a:p>
            <a:endParaRPr lang="ja-JP" altLang="en-US" dirty="0" smtClean="0">
              <a:ea typeface="ＭＳ Ｐ明朝" charset="-128"/>
            </a:endParaRPr>
          </a:p>
        </p:txBody>
      </p:sp>
    </p:spTree>
    <p:extLst>
      <p:ext uri="{BB962C8B-B14F-4D97-AF65-F5344CB8AC3E}">
        <p14:creationId xmlns:p14="http://schemas.microsoft.com/office/powerpoint/2010/main" xmlns="" val="301427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0750" eaLnBrk="0" hangingPunct="0">
              <a:defRPr kumimoji="1" sz="3200">
                <a:solidFill>
                  <a:schemeClr val="tx1"/>
                </a:solidFill>
                <a:latin typeface="Times New Roman" pitchFamily="18" charset="0"/>
                <a:ea typeface="ＭＳ Ｐゴシック" charset="-128"/>
              </a:defRPr>
            </a:lvl1pPr>
            <a:lvl2pPr marL="742950" indent="-285750" defTabSz="920750" eaLnBrk="0" hangingPunct="0">
              <a:defRPr kumimoji="1" sz="3200">
                <a:solidFill>
                  <a:schemeClr val="tx1"/>
                </a:solidFill>
                <a:latin typeface="Times New Roman" pitchFamily="18" charset="0"/>
                <a:ea typeface="ＭＳ Ｐゴシック" charset="-128"/>
              </a:defRPr>
            </a:lvl2pPr>
            <a:lvl3pPr marL="1143000" indent="-228600" defTabSz="920750" eaLnBrk="0" hangingPunct="0">
              <a:defRPr kumimoji="1" sz="3200">
                <a:solidFill>
                  <a:schemeClr val="tx1"/>
                </a:solidFill>
                <a:latin typeface="Times New Roman" pitchFamily="18" charset="0"/>
                <a:ea typeface="ＭＳ Ｐゴシック" charset="-128"/>
              </a:defRPr>
            </a:lvl3pPr>
            <a:lvl4pPr marL="1600200" indent="-228600" defTabSz="920750" eaLnBrk="0" hangingPunct="0">
              <a:defRPr kumimoji="1" sz="3200">
                <a:solidFill>
                  <a:schemeClr val="tx1"/>
                </a:solidFill>
                <a:latin typeface="Times New Roman" pitchFamily="18" charset="0"/>
                <a:ea typeface="ＭＳ Ｐゴシック" charset="-128"/>
              </a:defRPr>
            </a:lvl4pPr>
            <a:lvl5pPr marL="2057400" indent="-228600" defTabSz="920750" eaLnBrk="0" hangingPunct="0">
              <a:defRPr kumimoji="1" sz="3200">
                <a:solidFill>
                  <a:schemeClr val="tx1"/>
                </a:solidFill>
                <a:latin typeface="Times New Roman" pitchFamily="18" charset="0"/>
                <a:ea typeface="ＭＳ Ｐゴシック" charset="-128"/>
              </a:defRPr>
            </a:lvl5pPr>
            <a:lvl6pPr marL="25146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075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fld id="{96393DAD-B603-49D4-8AD3-A1CD34E41E8A}" type="slidenum">
              <a:rPr lang="en-US" altLang="ja-JP" sz="1200" smtClean="0"/>
              <a:pPr eaLnBrk="1" hangingPunct="1"/>
              <a:t>12</a:t>
            </a:fld>
            <a:endParaRPr lang="en-US" altLang="ja-JP" sz="1200" dirty="0" smtClean="0"/>
          </a:p>
        </p:txBody>
      </p:sp>
      <p:sp>
        <p:nvSpPr>
          <p:cNvPr id="100355" name="Rectangle 7"/>
          <p:cNvSpPr txBox="1">
            <a:spLocks noGrp="1" noChangeArrowheads="1"/>
          </p:cNvSpPr>
          <p:nvPr/>
        </p:nvSpPr>
        <p:spPr bwMode="auto">
          <a:xfrm>
            <a:off x="3887788" y="9311986"/>
            <a:ext cx="2970212" cy="4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2487" tIns="46243" rIns="92487" bIns="46243" anchor="b"/>
          <a:lstStyle>
            <a:lvl1pPr defTabSz="922338" eaLnBrk="0" hangingPunct="0">
              <a:defRPr kumimoji="1" sz="3200">
                <a:solidFill>
                  <a:schemeClr val="tx1"/>
                </a:solidFill>
                <a:latin typeface="Times New Roman" pitchFamily="18" charset="0"/>
                <a:ea typeface="ＭＳ Ｐゴシック" charset="-128"/>
              </a:defRPr>
            </a:lvl1pPr>
            <a:lvl2pPr marL="742950" indent="-285750" defTabSz="922338" eaLnBrk="0" hangingPunct="0">
              <a:defRPr kumimoji="1" sz="3200">
                <a:solidFill>
                  <a:schemeClr val="tx1"/>
                </a:solidFill>
                <a:latin typeface="Times New Roman" pitchFamily="18" charset="0"/>
                <a:ea typeface="ＭＳ Ｐゴシック" charset="-128"/>
              </a:defRPr>
            </a:lvl2pPr>
            <a:lvl3pPr marL="1143000" indent="-228600" defTabSz="922338" eaLnBrk="0" hangingPunct="0">
              <a:defRPr kumimoji="1" sz="3200">
                <a:solidFill>
                  <a:schemeClr val="tx1"/>
                </a:solidFill>
                <a:latin typeface="Times New Roman" pitchFamily="18" charset="0"/>
                <a:ea typeface="ＭＳ Ｐゴシック" charset="-128"/>
              </a:defRPr>
            </a:lvl3pPr>
            <a:lvl4pPr marL="1600200" indent="-228600" defTabSz="922338" eaLnBrk="0" hangingPunct="0">
              <a:defRPr kumimoji="1" sz="3200">
                <a:solidFill>
                  <a:schemeClr val="tx1"/>
                </a:solidFill>
                <a:latin typeface="Times New Roman" pitchFamily="18" charset="0"/>
                <a:ea typeface="ＭＳ Ｐゴシック" charset="-128"/>
              </a:defRPr>
            </a:lvl4pPr>
            <a:lvl5pPr marL="2057400" indent="-228600" defTabSz="922338" eaLnBrk="0" hangingPunct="0">
              <a:defRPr kumimoji="1" sz="3200">
                <a:solidFill>
                  <a:schemeClr val="tx1"/>
                </a:solidFill>
                <a:latin typeface="Times New Roman" pitchFamily="18" charset="0"/>
                <a:ea typeface="ＭＳ Ｐゴシック" charset="-128"/>
              </a:defRPr>
            </a:lvl5pPr>
            <a:lvl6pPr marL="25146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defTabSz="922338"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fld id="{34A20296-B3E5-43FD-8068-311D368077FA}" type="slidenum">
              <a:rPr lang="ja-JP" altLang="en-US" sz="1200"/>
              <a:pPr algn="r" eaLnBrk="1" hangingPunct="1"/>
              <a:t>12</a:t>
            </a:fld>
            <a:endParaRPr lang="en-US" altLang="ja-JP" sz="1200" dirty="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487" tIns="46243" rIns="92487" bIns="46243"/>
          <a:lstStyle/>
          <a:p>
            <a:endParaRPr lang="ja-JP" altLang="en-US" dirty="0" smtClean="0">
              <a:ea typeface="ＭＳ Ｐ明朝" charset="-128"/>
            </a:endParaRPr>
          </a:p>
        </p:txBody>
      </p:sp>
    </p:spTree>
    <p:extLst>
      <p:ext uri="{BB962C8B-B14F-4D97-AF65-F5344CB8AC3E}">
        <p14:creationId xmlns:p14="http://schemas.microsoft.com/office/powerpoint/2010/main" xmlns="" val="233284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C9661AC-99E2-4C7E-BDC7-B71F8385B223}" type="datetime1">
              <a:rPr lang="ja-JP" altLang="en-US" smtClean="0"/>
              <a:pPr>
                <a:defRPr/>
              </a:pPr>
              <a:t>2016/12/6</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89B228A3-ABE2-4128-89D7-D5F866F357F3}" type="slidenum">
              <a:rPr lang="en-US" altLang="ja-JP"/>
              <a:pPr>
                <a:defRPr/>
              </a:pPr>
              <a:t>&lt;#&gt;</a:t>
            </a:fld>
            <a:endParaRPr lang="en-US" altLang="ja-JP"/>
          </a:p>
        </p:txBody>
      </p:sp>
    </p:spTree>
    <p:extLst>
      <p:ext uri="{BB962C8B-B14F-4D97-AF65-F5344CB8AC3E}">
        <p14:creationId xmlns:p14="http://schemas.microsoft.com/office/powerpoint/2010/main" xmlns="" val="94831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D76D491-56CF-4811-B1C8-B227EDCC5C87}" type="datetime1">
              <a:rPr lang="ja-JP" altLang="en-US" smtClean="0"/>
              <a:pPr>
                <a:defRPr/>
              </a:pPr>
              <a:t>2016/12/6</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79B6E90-3AB1-43CC-9C29-FA78CC973174}" type="slidenum">
              <a:rPr lang="en-US" altLang="ja-JP"/>
              <a:pPr>
                <a:defRPr/>
              </a:pPr>
              <a:t>&lt;#&gt;</a:t>
            </a:fld>
            <a:endParaRPr lang="en-US" altLang="ja-JP"/>
          </a:p>
        </p:txBody>
      </p:sp>
    </p:spTree>
    <p:extLst>
      <p:ext uri="{BB962C8B-B14F-4D97-AF65-F5344CB8AC3E}">
        <p14:creationId xmlns:p14="http://schemas.microsoft.com/office/powerpoint/2010/main" xmlns="" val="206454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BAE7CB9-E33A-460D-A6F7-5519E6E8AE2F}" type="datetime1">
              <a:rPr lang="ja-JP" altLang="en-US" smtClean="0"/>
              <a:pPr>
                <a:defRPr/>
              </a:pPr>
              <a:t>2016/12/6</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F093A255-6A80-4476-A1E9-E6E382D2FD29}" type="slidenum">
              <a:rPr lang="en-US" altLang="ja-JP"/>
              <a:pPr>
                <a:defRPr/>
              </a:pPr>
              <a:t>&lt;#&gt;</a:t>
            </a:fld>
            <a:endParaRPr lang="en-US" altLang="ja-JP"/>
          </a:p>
        </p:txBody>
      </p:sp>
    </p:spTree>
    <p:extLst>
      <p:ext uri="{BB962C8B-B14F-4D97-AF65-F5344CB8AC3E}">
        <p14:creationId xmlns:p14="http://schemas.microsoft.com/office/powerpoint/2010/main" xmlns="" val="9857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E79C319-1D11-4F12-BB7E-E2264315F863}" type="datetime1">
              <a:rPr lang="ja-JP" altLang="en-US" smtClean="0"/>
              <a:pPr>
                <a:defRPr/>
              </a:pPr>
              <a:t>2016/12/6</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6F6F1B5A-2BE2-4538-87C7-354DCC5226A1}" type="slidenum">
              <a:rPr lang="en-US" altLang="ja-JP"/>
              <a:pPr>
                <a:defRPr/>
              </a:pPr>
              <a:t>&lt;#&gt;</a:t>
            </a:fld>
            <a:endParaRPr lang="en-US" altLang="ja-JP"/>
          </a:p>
        </p:txBody>
      </p:sp>
    </p:spTree>
    <p:extLst>
      <p:ext uri="{BB962C8B-B14F-4D97-AF65-F5344CB8AC3E}">
        <p14:creationId xmlns:p14="http://schemas.microsoft.com/office/powerpoint/2010/main" xmlns="" val="245818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DDB64FB-2967-4206-85F4-B715E6BA9D78}" type="datetime1">
              <a:rPr lang="ja-JP" altLang="en-US" smtClean="0"/>
              <a:pPr>
                <a:defRPr/>
              </a:pPr>
              <a:t>2016/12/6</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EF275AEF-39E9-4E85-BE2F-5A7917E0ED43}" type="slidenum">
              <a:rPr lang="en-US" altLang="ja-JP"/>
              <a:pPr>
                <a:defRPr/>
              </a:pPr>
              <a:t>&lt;#&gt;</a:t>
            </a:fld>
            <a:endParaRPr lang="en-US" altLang="ja-JP"/>
          </a:p>
        </p:txBody>
      </p:sp>
    </p:spTree>
    <p:extLst>
      <p:ext uri="{BB962C8B-B14F-4D97-AF65-F5344CB8AC3E}">
        <p14:creationId xmlns:p14="http://schemas.microsoft.com/office/powerpoint/2010/main" xmlns="" val="71187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4B8C768-FB95-47C7-8C42-C92FD79FF7E3}" type="datetime1">
              <a:rPr lang="ja-JP" altLang="en-US" smtClean="0"/>
              <a:pPr>
                <a:defRPr/>
              </a:pPr>
              <a:t>2016/12/6</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A9F93A45-DCD8-4125-BB3B-7711D1970A52}" type="slidenum">
              <a:rPr lang="en-US" altLang="ja-JP"/>
              <a:pPr>
                <a:defRPr/>
              </a:pPr>
              <a:t>&lt;#&gt;</a:t>
            </a:fld>
            <a:endParaRPr lang="en-US" altLang="ja-JP"/>
          </a:p>
        </p:txBody>
      </p:sp>
    </p:spTree>
    <p:extLst>
      <p:ext uri="{BB962C8B-B14F-4D97-AF65-F5344CB8AC3E}">
        <p14:creationId xmlns:p14="http://schemas.microsoft.com/office/powerpoint/2010/main" xmlns="" val="28332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2E9F65F-CE7C-4914-AF18-6EE411E5D8DA}" type="datetime1">
              <a:rPr lang="ja-JP" altLang="en-US" smtClean="0"/>
              <a:pPr>
                <a:defRPr/>
              </a:pPr>
              <a:t>2016/12/6</a:t>
            </a:fld>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73F138C4-5BFB-4B98-BEAC-68EEBB934710}" type="slidenum">
              <a:rPr lang="en-US" altLang="ja-JP"/>
              <a:pPr>
                <a:defRPr/>
              </a:pPr>
              <a:t>&lt;#&gt;</a:t>
            </a:fld>
            <a:endParaRPr lang="en-US" altLang="ja-JP"/>
          </a:p>
        </p:txBody>
      </p:sp>
    </p:spTree>
    <p:extLst>
      <p:ext uri="{BB962C8B-B14F-4D97-AF65-F5344CB8AC3E}">
        <p14:creationId xmlns:p14="http://schemas.microsoft.com/office/powerpoint/2010/main" xmlns="" val="301960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5D33A90F-4422-4009-8990-C7B9D596BAC5}" type="datetime1">
              <a:rPr lang="ja-JP" altLang="en-US" smtClean="0"/>
              <a:pPr>
                <a:defRPr/>
              </a:pPr>
              <a:t>2016/12/6</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A631E6E2-C106-45D4-B9AB-7A0EAC13AD16}" type="slidenum">
              <a:rPr lang="en-US" altLang="ja-JP"/>
              <a:pPr>
                <a:defRPr/>
              </a:pPr>
              <a:t>&lt;#&gt;</a:t>
            </a:fld>
            <a:endParaRPr lang="en-US" altLang="ja-JP"/>
          </a:p>
        </p:txBody>
      </p:sp>
    </p:spTree>
    <p:extLst>
      <p:ext uri="{BB962C8B-B14F-4D97-AF65-F5344CB8AC3E}">
        <p14:creationId xmlns:p14="http://schemas.microsoft.com/office/powerpoint/2010/main" xmlns="" val="324362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0ACF0E4-D1A9-40EF-B559-4B700266D623}" type="datetime1">
              <a:rPr lang="ja-JP" altLang="en-US" smtClean="0"/>
              <a:pPr>
                <a:defRPr/>
              </a:pPr>
              <a:t>2016/12/6</a:t>
            </a:fld>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FB4C6907-E0AA-46E0-A58E-1E7470AF2248}" type="slidenum">
              <a:rPr lang="en-US" altLang="ja-JP"/>
              <a:pPr>
                <a:defRPr/>
              </a:pPr>
              <a:t>&lt;#&gt;</a:t>
            </a:fld>
            <a:endParaRPr lang="en-US" altLang="ja-JP"/>
          </a:p>
        </p:txBody>
      </p:sp>
    </p:spTree>
    <p:extLst>
      <p:ext uri="{BB962C8B-B14F-4D97-AF65-F5344CB8AC3E}">
        <p14:creationId xmlns:p14="http://schemas.microsoft.com/office/powerpoint/2010/main" xmlns="" val="24813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F850A2D-281A-4160-A1A4-801E0813163D}" type="datetime1">
              <a:rPr lang="ja-JP" altLang="en-US" smtClean="0"/>
              <a:pPr>
                <a:defRPr/>
              </a:pPr>
              <a:t>2016/12/6</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3DC11C76-9ACB-4229-912B-1429C0B1D17B}" type="slidenum">
              <a:rPr lang="en-US" altLang="ja-JP"/>
              <a:pPr>
                <a:defRPr/>
              </a:pPr>
              <a:t>&lt;#&gt;</a:t>
            </a:fld>
            <a:endParaRPr lang="en-US" altLang="ja-JP"/>
          </a:p>
        </p:txBody>
      </p:sp>
    </p:spTree>
    <p:extLst>
      <p:ext uri="{BB962C8B-B14F-4D97-AF65-F5344CB8AC3E}">
        <p14:creationId xmlns:p14="http://schemas.microsoft.com/office/powerpoint/2010/main" xmlns="" val="409641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4B7856A-7B08-4751-AB58-F61409757748}" type="datetime1">
              <a:rPr lang="ja-JP" altLang="en-US" smtClean="0"/>
              <a:pPr>
                <a:defRPr/>
              </a:pPr>
              <a:t>2016/12/6</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A1C162E5-065B-4898-AD86-48CAE2F2B653}" type="slidenum">
              <a:rPr lang="en-US" altLang="ja-JP"/>
              <a:pPr>
                <a:defRPr/>
              </a:pPr>
              <a:t>&lt;#&gt;</a:t>
            </a:fld>
            <a:endParaRPr lang="en-US" altLang="ja-JP"/>
          </a:p>
        </p:txBody>
      </p:sp>
    </p:spTree>
    <p:extLst>
      <p:ext uri="{BB962C8B-B14F-4D97-AF65-F5344CB8AC3E}">
        <p14:creationId xmlns:p14="http://schemas.microsoft.com/office/powerpoint/2010/main" xmlns="" val="264709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fld id="{7606F3EA-05DF-4263-9AE9-9EE025C3BBF6}" type="datetime1">
              <a:rPr lang="ja-JP" altLang="en-US" smtClean="0"/>
              <a:pPr>
                <a:defRPr/>
              </a:pPr>
              <a:t>2016/12/6</a:t>
            </a:fld>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5EA8F323-3A68-4655-8488-70AC0FEAD1CB}"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家庭ごみ有料化について</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smtClean="0"/>
          </a:p>
          <a:p>
            <a:r>
              <a:rPr lang="ja-JP" altLang="en-US" dirty="0"/>
              <a:t>東洋</a:t>
            </a:r>
            <a:r>
              <a:rPr lang="ja-JP" altLang="en-US" dirty="0" smtClean="0"/>
              <a:t>大学教授　山谷修作</a:t>
            </a:r>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89B228A3-ABE2-4128-89D7-D5F866F357F3}" type="slidenum">
              <a:rPr lang="en-US" altLang="ja-JP" smtClean="0">
                <a:solidFill>
                  <a:schemeClr val="bg1"/>
                </a:solidFill>
              </a:rPr>
              <a:pPr>
                <a:defRPr/>
              </a:pPr>
              <a:t>0</a:t>
            </a:fld>
            <a:endParaRPr lang="en-US" altLang="ja-JP" dirty="0">
              <a:solidFill>
                <a:schemeClr val="bg1"/>
              </a:solidFill>
            </a:endParaRPr>
          </a:p>
        </p:txBody>
      </p:sp>
    </p:spTree>
    <p:extLst>
      <p:ext uri="{BB962C8B-B14F-4D97-AF65-F5344CB8AC3E}">
        <p14:creationId xmlns:p14="http://schemas.microsoft.com/office/powerpoint/2010/main" xmlns="" val="192304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826478"/>
            <a:ext cx="7772400" cy="1055077"/>
          </a:xfrm>
        </p:spPr>
        <p:txBody>
          <a:bodyPr/>
          <a:lstStyle/>
          <a:p>
            <a:pPr eaLnBrk="1" hangingPunct="1"/>
            <a:r>
              <a:rPr lang="ja-JP" altLang="en-US" dirty="0" smtClean="0"/>
              <a:t>　　　２．家庭ごみ有料化の現状</a:t>
            </a:r>
          </a:p>
        </p:txBody>
      </p:sp>
      <p:sp>
        <p:nvSpPr>
          <p:cNvPr id="12291" name="Rectangle 3"/>
          <p:cNvSpPr>
            <a:spLocks noGrp="1" noChangeArrowheads="1"/>
          </p:cNvSpPr>
          <p:nvPr>
            <p:ph type="body" idx="4294967295"/>
          </p:nvPr>
        </p:nvSpPr>
        <p:spPr>
          <a:xfrm>
            <a:off x="1091712" y="2092570"/>
            <a:ext cx="7772400" cy="3798277"/>
          </a:xfrm>
        </p:spPr>
        <p:txBody>
          <a:bodyPr>
            <a:normAutofit fontScale="25000" lnSpcReduction="20000"/>
          </a:bodyPr>
          <a:lstStyle/>
          <a:p>
            <a:pPr eaLnBrk="1" hangingPunct="1">
              <a:buFontTx/>
              <a:buNone/>
            </a:pPr>
            <a:r>
              <a:rPr lang="ja-JP" altLang="en-US" sz="9600" i="1" dirty="0" smtClean="0"/>
              <a:t>２０１６年１２月</a:t>
            </a:r>
            <a:r>
              <a:rPr lang="ja-JP" altLang="en-US" sz="9600" i="1" dirty="0"/>
              <a:t>現在</a:t>
            </a:r>
          </a:p>
          <a:p>
            <a:pPr eaLnBrk="1" hangingPunct="1">
              <a:buFontTx/>
              <a:buNone/>
            </a:pPr>
            <a:r>
              <a:rPr lang="ja-JP" altLang="en-US" sz="9600" dirty="0"/>
              <a:t>　全国８１３市区（７９０市＋東京２３区）</a:t>
            </a:r>
          </a:p>
          <a:p>
            <a:pPr eaLnBrk="1" hangingPunct="1">
              <a:buFontTx/>
              <a:buNone/>
            </a:pPr>
            <a:r>
              <a:rPr lang="ja-JP" altLang="en-US" sz="9600" dirty="0"/>
              <a:t>　　うち家庭ごみの有料化都市</a:t>
            </a:r>
            <a:r>
              <a:rPr lang="ja-JP" altLang="en-US" sz="9600" dirty="0" smtClean="0"/>
              <a:t>４６０市</a:t>
            </a:r>
            <a:endParaRPr lang="ja-JP" altLang="en-US" sz="9600" dirty="0"/>
          </a:p>
          <a:p>
            <a:pPr eaLnBrk="1" hangingPunct="1">
              <a:buFontTx/>
              <a:buNone/>
            </a:pPr>
            <a:r>
              <a:rPr lang="ja-JP" altLang="en-US" sz="9600" dirty="0"/>
              <a:t>　・有料化実施率</a:t>
            </a:r>
            <a:r>
              <a:rPr lang="ja-JP" altLang="en-US" sz="9600" dirty="0" smtClean="0"/>
              <a:t>５６．６％</a:t>
            </a:r>
            <a:endParaRPr lang="ja-JP" altLang="en-US" sz="9600" dirty="0"/>
          </a:p>
          <a:p>
            <a:pPr>
              <a:buNone/>
            </a:pPr>
            <a:r>
              <a:rPr lang="ja-JP" altLang="en-US" sz="9600" i="1" u="sng" dirty="0"/>
              <a:t>手数料制度</a:t>
            </a:r>
            <a:r>
              <a:rPr lang="ja-JP" altLang="en-US" sz="9600" dirty="0">
                <a:solidFill>
                  <a:srgbClr val="FF3300"/>
                </a:solidFill>
              </a:rPr>
              <a:t>　</a:t>
            </a:r>
          </a:p>
          <a:p>
            <a:pPr>
              <a:buNone/>
            </a:pPr>
            <a:r>
              <a:rPr lang="ja-JP" altLang="en-US" sz="9600" dirty="0">
                <a:solidFill>
                  <a:srgbClr val="FF3300"/>
                </a:solidFill>
              </a:rPr>
              <a:t>　</a:t>
            </a:r>
            <a:r>
              <a:rPr lang="ja-JP" altLang="en-US" sz="9600" dirty="0"/>
              <a:t>単純従量制　</a:t>
            </a:r>
            <a:r>
              <a:rPr lang="ja-JP" altLang="en-US" sz="9600" dirty="0" smtClean="0"/>
              <a:t>４３５市</a:t>
            </a:r>
            <a:r>
              <a:rPr lang="ja-JP" altLang="en-US" sz="9600" u="sng" dirty="0">
                <a:solidFill>
                  <a:srgbClr val="FFFF00"/>
                </a:solidFill>
              </a:rPr>
              <a:t>　　</a:t>
            </a:r>
          </a:p>
          <a:p>
            <a:pPr>
              <a:buNone/>
            </a:pPr>
            <a:r>
              <a:rPr lang="ja-JP" altLang="en-US" sz="9600" dirty="0"/>
              <a:t>　　単純にごみの排出量に応じて課金する方式</a:t>
            </a:r>
          </a:p>
          <a:p>
            <a:pPr>
              <a:buNone/>
            </a:pPr>
            <a:r>
              <a:rPr lang="ja-JP" altLang="en-US" sz="9600" dirty="0">
                <a:solidFill>
                  <a:srgbClr val="FF3300"/>
                </a:solidFill>
              </a:rPr>
              <a:t>　</a:t>
            </a:r>
            <a:r>
              <a:rPr lang="ja-JP" altLang="en-US" sz="9600" dirty="0"/>
              <a:t>超過量従量制　</a:t>
            </a:r>
            <a:r>
              <a:rPr lang="ja-JP" altLang="en-US" sz="9600" dirty="0" smtClean="0"/>
              <a:t>２５市</a:t>
            </a:r>
            <a:endParaRPr lang="ja-JP" altLang="en-US" sz="9600" dirty="0"/>
          </a:p>
          <a:p>
            <a:pPr>
              <a:buNone/>
            </a:pPr>
            <a:r>
              <a:rPr lang="ja-JP" altLang="en-US" sz="9600" dirty="0"/>
              <a:t>　　排出するごみが一定量を超えると有料になる方式、または一定量を超えると料率がより高くなる方式</a:t>
            </a:r>
          </a:p>
          <a:p>
            <a:pPr>
              <a:buNone/>
            </a:pPr>
            <a:r>
              <a:rPr lang="ja-JP" altLang="en-US" sz="9600" dirty="0"/>
              <a:t>　・手数料体系別には単純従量制が９割以上</a:t>
            </a:r>
          </a:p>
          <a:p>
            <a:pPr eaLnBrk="1" hangingPunct="1">
              <a:buFontTx/>
              <a:buNone/>
            </a:pPr>
            <a:endParaRPr lang="ja-JP" altLang="en-US" dirty="0" smtClean="0"/>
          </a:p>
          <a:p>
            <a:pPr eaLnBrk="1" hangingPunct="1">
              <a:buFontTx/>
              <a:buNone/>
            </a:pPr>
            <a:endParaRPr lang="ja-JP" altLang="en-US" dirty="0" smtClean="0"/>
          </a:p>
          <a:p>
            <a:pPr eaLnBrk="1" hangingPunct="1">
              <a:buFontTx/>
              <a:buNone/>
            </a:pPr>
            <a:r>
              <a:rPr lang="ja-JP" altLang="en-US" dirty="0"/>
              <a:t>　</a:t>
            </a:r>
            <a:r>
              <a:rPr lang="ja-JP" altLang="en-US" dirty="0" smtClean="0"/>
              <a:t>　　　　　　　　　　　　　　　　 </a:t>
            </a:r>
          </a:p>
        </p:txBody>
      </p:sp>
      <p:sp>
        <p:nvSpPr>
          <p:cNvPr id="12292"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9" name="スライド番号プレースホルダ 8"/>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9</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56859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997927" y="609600"/>
            <a:ext cx="7772400" cy="1143000"/>
          </a:xfrm>
        </p:spPr>
        <p:txBody>
          <a:bodyPr>
            <a:normAutofit fontScale="90000"/>
          </a:bodyPr>
          <a:lstStyle/>
          <a:p>
            <a:pPr eaLnBrk="1" hangingPunct="1"/>
            <a:r>
              <a:rPr lang="ja-JP" altLang="en-US" dirty="0" smtClean="0"/>
              <a:t>全国市区のごみ有料化実施率推移</a:t>
            </a:r>
          </a:p>
        </p:txBody>
      </p:sp>
      <p:sp>
        <p:nvSpPr>
          <p:cNvPr id="14339" name="Rectangle 21"/>
          <p:cNvSpPr txBox="1">
            <a:spLocks noGrp="1" noChangeArrowheads="1"/>
          </p:cNvSpPr>
          <p:nvPr/>
        </p:nvSpPr>
        <p:spPr bwMode="auto">
          <a:xfrm>
            <a:off x="381001" y="6559550"/>
            <a:ext cx="671146"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14341" name="Text Box 4"/>
          <p:cNvSpPr txBox="1">
            <a:spLocks noChangeArrowheads="1"/>
          </p:cNvSpPr>
          <p:nvPr/>
        </p:nvSpPr>
        <p:spPr bwMode="auto">
          <a:xfrm>
            <a:off x="1258766" y="5927725"/>
            <a:ext cx="121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defRPr/>
            </a:pPr>
            <a:r>
              <a:rPr lang="ja-JP" altLang="en-US" sz="1600" dirty="0">
                <a:latin typeface="+mj-lt"/>
                <a:ea typeface="+mj-ea"/>
              </a:rPr>
              <a:t>（</a:t>
            </a:r>
            <a:r>
              <a:rPr lang="en-US" altLang="ja-JP" sz="1600" dirty="0">
                <a:latin typeface="+mj-lt"/>
                <a:ea typeface="+mj-ea"/>
              </a:rPr>
              <a:t>694</a:t>
            </a:r>
            <a:r>
              <a:rPr lang="ja-JP" altLang="en-US" sz="1600" dirty="0">
                <a:latin typeface="+mj-lt"/>
                <a:ea typeface="+mj-ea"/>
              </a:rPr>
              <a:t>市区）</a:t>
            </a:r>
          </a:p>
        </p:txBody>
      </p:sp>
      <p:sp>
        <p:nvSpPr>
          <p:cNvPr id="14342" name="Text Box 5"/>
          <p:cNvSpPr txBox="1">
            <a:spLocks noChangeArrowheads="1"/>
          </p:cNvSpPr>
          <p:nvPr/>
        </p:nvSpPr>
        <p:spPr bwMode="auto">
          <a:xfrm>
            <a:off x="3363058" y="5927725"/>
            <a:ext cx="127195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defRPr/>
            </a:pPr>
            <a:r>
              <a:rPr lang="ja-JP" altLang="en-US" sz="1600" dirty="0">
                <a:latin typeface="+mj-lt"/>
                <a:ea typeface="+mj-ea"/>
              </a:rPr>
              <a:t>（</a:t>
            </a:r>
            <a:r>
              <a:rPr lang="en-US" altLang="ja-JP" sz="1600" dirty="0">
                <a:latin typeface="+mj-lt"/>
                <a:ea typeface="+mj-ea"/>
              </a:rPr>
              <a:t>735</a:t>
            </a:r>
            <a:r>
              <a:rPr lang="ja-JP" altLang="en-US" sz="1600" dirty="0">
                <a:latin typeface="+mj-lt"/>
                <a:ea typeface="+mj-ea"/>
              </a:rPr>
              <a:t>市区）</a:t>
            </a:r>
          </a:p>
        </p:txBody>
      </p:sp>
      <p:sp>
        <p:nvSpPr>
          <p:cNvPr id="14343" name="Text Box 6"/>
          <p:cNvSpPr txBox="1">
            <a:spLocks noChangeArrowheads="1"/>
          </p:cNvSpPr>
          <p:nvPr/>
        </p:nvSpPr>
        <p:spPr bwMode="auto">
          <a:xfrm>
            <a:off x="4485543" y="5927725"/>
            <a:ext cx="117084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defRPr/>
            </a:pPr>
            <a:r>
              <a:rPr lang="ja-JP" altLang="en-US" sz="1600" dirty="0">
                <a:latin typeface="+mj-lt"/>
                <a:ea typeface="+mj-ea"/>
              </a:rPr>
              <a:t>（</a:t>
            </a:r>
            <a:r>
              <a:rPr lang="en-US" altLang="ja-JP" sz="1600" dirty="0">
                <a:latin typeface="+mj-lt"/>
                <a:ea typeface="+mj-ea"/>
              </a:rPr>
              <a:t>802</a:t>
            </a:r>
            <a:r>
              <a:rPr lang="ja-JP" altLang="en-US" sz="1600" dirty="0">
                <a:latin typeface="+mj-lt"/>
                <a:ea typeface="+mj-ea"/>
              </a:rPr>
              <a:t>市区）</a:t>
            </a:r>
          </a:p>
        </p:txBody>
      </p:sp>
      <p:sp>
        <p:nvSpPr>
          <p:cNvPr id="14344" name="Text Box 7"/>
          <p:cNvSpPr txBox="1">
            <a:spLocks noChangeArrowheads="1"/>
          </p:cNvSpPr>
          <p:nvPr/>
        </p:nvSpPr>
        <p:spPr bwMode="auto">
          <a:xfrm>
            <a:off x="6731979" y="5927725"/>
            <a:ext cx="118842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defRPr/>
            </a:pPr>
            <a:r>
              <a:rPr lang="ja-JP" altLang="en-US" sz="1600" dirty="0">
                <a:latin typeface="+mj-lt"/>
                <a:ea typeface="+mj-ea"/>
              </a:rPr>
              <a:t>（</a:t>
            </a:r>
            <a:r>
              <a:rPr lang="en-US" altLang="ja-JP" sz="1600" dirty="0">
                <a:latin typeface="+mj-lt"/>
                <a:ea typeface="+mj-ea"/>
              </a:rPr>
              <a:t>809</a:t>
            </a:r>
            <a:r>
              <a:rPr lang="ja-JP" altLang="en-US" sz="1600" dirty="0">
                <a:latin typeface="+mj-lt"/>
                <a:ea typeface="+mj-ea"/>
              </a:rPr>
              <a:t>市区）</a:t>
            </a:r>
          </a:p>
        </p:txBody>
      </p:sp>
      <p:sp>
        <p:nvSpPr>
          <p:cNvPr id="14345" name="Text Box 7"/>
          <p:cNvSpPr txBox="1">
            <a:spLocks noChangeArrowheads="1"/>
          </p:cNvSpPr>
          <p:nvPr/>
        </p:nvSpPr>
        <p:spPr bwMode="auto">
          <a:xfrm>
            <a:off x="5656386" y="5927725"/>
            <a:ext cx="118842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defRPr/>
            </a:pPr>
            <a:r>
              <a:rPr lang="ja-JP" altLang="en-US" sz="1600" dirty="0">
                <a:latin typeface="+mj-lt"/>
                <a:ea typeface="+mj-ea"/>
              </a:rPr>
              <a:t>（</a:t>
            </a:r>
            <a:r>
              <a:rPr lang="en-US" altLang="ja-JP" sz="1600" dirty="0">
                <a:latin typeface="+mj-lt"/>
                <a:ea typeface="+mj-ea"/>
              </a:rPr>
              <a:t>806</a:t>
            </a:r>
            <a:r>
              <a:rPr lang="ja-JP" altLang="en-US" sz="1600" dirty="0">
                <a:latin typeface="+mj-lt"/>
                <a:ea typeface="+mj-ea"/>
              </a:rPr>
              <a:t>市区）</a:t>
            </a:r>
          </a:p>
        </p:txBody>
      </p:sp>
      <p:graphicFrame>
        <p:nvGraphicFramePr>
          <p:cNvPr id="2" name="グラフ 1"/>
          <p:cNvGraphicFramePr>
            <a:graphicFrameLocks/>
          </p:cNvGraphicFramePr>
          <p:nvPr>
            <p:extLst>
              <p:ext uri="{D42A27DB-BD31-4B8C-83A1-F6EECF244321}">
                <p14:modId xmlns:p14="http://schemas.microsoft.com/office/powerpoint/2010/main" xmlns="" val="2065031352"/>
              </p:ext>
            </p:extLst>
          </p:nvPr>
        </p:nvGraphicFramePr>
        <p:xfrm>
          <a:off x="823547" y="1597027"/>
          <a:ext cx="8212015" cy="43529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7"/>
          <p:cNvSpPr txBox="1">
            <a:spLocks noChangeArrowheads="1"/>
          </p:cNvSpPr>
          <p:nvPr/>
        </p:nvSpPr>
        <p:spPr bwMode="auto">
          <a:xfrm>
            <a:off x="7795848" y="5927725"/>
            <a:ext cx="118842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defRPr/>
            </a:pPr>
            <a:r>
              <a:rPr lang="ja-JP" altLang="en-US" sz="1600" dirty="0">
                <a:latin typeface="+mj-lt"/>
                <a:ea typeface="+mj-ea"/>
              </a:rPr>
              <a:t>（</a:t>
            </a:r>
            <a:r>
              <a:rPr lang="en-US" altLang="ja-JP" sz="1600" dirty="0">
                <a:latin typeface="+mj-lt"/>
                <a:ea typeface="+mj-ea"/>
              </a:rPr>
              <a:t>813</a:t>
            </a:r>
            <a:r>
              <a:rPr lang="ja-JP" altLang="en-US" sz="1600" dirty="0">
                <a:latin typeface="+mj-lt"/>
                <a:ea typeface="+mj-ea"/>
              </a:rPr>
              <a:t>市区）</a:t>
            </a:r>
          </a:p>
        </p:txBody>
      </p:sp>
      <p:sp>
        <p:nvSpPr>
          <p:cNvPr id="15" name="スライド番号プレースホルダ 14"/>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10</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49791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050681" y="813290"/>
            <a:ext cx="7772400" cy="1055077"/>
          </a:xfrm>
        </p:spPr>
        <p:txBody>
          <a:bodyPr/>
          <a:lstStyle/>
          <a:p>
            <a:pPr eaLnBrk="1" hangingPunct="1"/>
            <a:r>
              <a:rPr lang="ja-JP" altLang="en-US" sz="3692" dirty="0"/>
              <a:t>年代別の有料化市数推移</a:t>
            </a:r>
            <a:br>
              <a:rPr lang="ja-JP" altLang="en-US" sz="3692" dirty="0"/>
            </a:br>
            <a:r>
              <a:rPr lang="ja-JP" altLang="en-US" sz="2585" dirty="0" smtClean="0"/>
              <a:t>２０１６年１２月</a:t>
            </a:r>
            <a:r>
              <a:rPr lang="ja-JP" altLang="en-US" sz="2585" dirty="0"/>
              <a:t>集計</a:t>
            </a: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xmlns="" val="1197030500"/>
              </p:ext>
            </p:extLst>
          </p:nvPr>
        </p:nvGraphicFramePr>
        <p:xfrm>
          <a:off x="716573" y="2159769"/>
          <a:ext cx="8272096" cy="3616569"/>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9" name="スライド番号プレースホルダ 8"/>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11</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071927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1091712" y="813290"/>
            <a:ext cx="7772400" cy="1055077"/>
          </a:xfrm>
        </p:spPr>
        <p:txBody>
          <a:bodyPr/>
          <a:lstStyle/>
          <a:p>
            <a:pPr eaLnBrk="1" hangingPunct="1"/>
            <a:r>
              <a:rPr lang="ja-JP" altLang="en-US" sz="3692" dirty="0"/>
              <a:t>大袋</a:t>
            </a:r>
            <a:r>
              <a:rPr lang="zh-TW" altLang="en-US" sz="3692" dirty="0">
                <a:latin typeface="ＭＳ Ｐゴシック" charset="-128"/>
                <a:ea typeface="ＭＳ Ｐゴシック" charset="-128"/>
              </a:rPr>
              <a:t>価格帯別市数：単純</a:t>
            </a:r>
            <a:r>
              <a:rPr lang="ja-JP" altLang="en-US" sz="3692" dirty="0">
                <a:latin typeface="ＭＳ Ｐゴシック" charset="-128"/>
              </a:rPr>
              <a:t>従量制 </a:t>
            </a:r>
            <a:br>
              <a:rPr lang="ja-JP" altLang="en-US" sz="3692" dirty="0">
                <a:latin typeface="ＭＳ Ｐゴシック" charset="-128"/>
              </a:rPr>
            </a:br>
            <a:r>
              <a:rPr lang="ja-JP" altLang="en-US" sz="2585" dirty="0" smtClean="0">
                <a:latin typeface="ＭＳ Ｐゴシック" charset="-128"/>
              </a:rPr>
              <a:t>２０１６年１２月</a:t>
            </a:r>
            <a:r>
              <a:rPr lang="ja-JP" altLang="en-US" sz="2585" dirty="0">
                <a:latin typeface="ＭＳ Ｐゴシック" charset="-128"/>
              </a:rPr>
              <a:t>集計</a:t>
            </a:r>
          </a:p>
        </p:txBody>
      </p:sp>
      <p:graphicFrame>
        <p:nvGraphicFramePr>
          <p:cNvPr id="2" name="Object 5"/>
          <p:cNvGraphicFramePr>
            <a:graphicFrameLocks noGrp="1" noChangeAspect="1"/>
          </p:cNvGraphicFramePr>
          <p:nvPr>
            <p:ph idx="4294967295"/>
            <p:extLst>
              <p:ext uri="{D42A27DB-BD31-4B8C-83A1-F6EECF244321}">
                <p14:modId xmlns:p14="http://schemas.microsoft.com/office/powerpoint/2010/main" xmlns="" val="1826519287"/>
              </p:ext>
            </p:extLst>
          </p:nvPr>
        </p:nvGraphicFramePr>
        <p:xfrm>
          <a:off x="1077060" y="2146790"/>
          <a:ext cx="7622931" cy="3455377"/>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9" name="スライド番号プレースホルダ 8"/>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12</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577137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983274" y="839667"/>
            <a:ext cx="7772400" cy="1055077"/>
          </a:xfrm>
        </p:spPr>
        <p:txBody>
          <a:bodyPr/>
          <a:lstStyle/>
          <a:p>
            <a:pPr eaLnBrk="1" hangingPunct="1"/>
            <a:r>
              <a:rPr lang="ja-JP" altLang="en-US" sz="3692" dirty="0"/>
              <a:t>全国市区町村の有料化実施状況</a:t>
            </a:r>
            <a:br>
              <a:rPr lang="ja-JP" altLang="en-US" sz="3692" dirty="0"/>
            </a:br>
            <a:r>
              <a:rPr lang="ja-JP" altLang="en-US" sz="2585" dirty="0"/>
              <a:t>（</a:t>
            </a:r>
            <a:r>
              <a:rPr lang="ja-JP" altLang="en-US" sz="2585" dirty="0" smtClean="0"/>
              <a:t>２０１６年１２月</a:t>
            </a:r>
            <a:r>
              <a:rPr lang="ja-JP" altLang="en-US" sz="2585" dirty="0"/>
              <a:t>現在）</a:t>
            </a:r>
          </a:p>
        </p:txBody>
      </p:sp>
      <p:graphicFrame>
        <p:nvGraphicFramePr>
          <p:cNvPr id="190469" name="Group 5"/>
          <p:cNvGraphicFramePr>
            <a:graphicFrameLocks noGrp="1"/>
          </p:cNvGraphicFramePr>
          <p:nvPr>
            <p:ph idx="4294967295"/>
            <p:extLst>
              <p:ext uri="{D42A27DB-BD31-4B8C-83A1-F6EECF244321}">
                <p14:modId xmlns:p14="http://schemas.microsoft.com/office/powerpoint/2010/main" xmlns="" val="3314108486"/>
              </p:ext>
            </p:extLst>
          </p:nvPr>
        </p:nvGraphicFramePr>
        <p:xfrm>
          <a:off x="1157654" y="2508740"/>
          <a:ext cx="7772400" cy="2418085"/>
        </p:xfrm>
        <a:graphic>
          <a:graphicData uri="http://schemas.openxmlformats.org/drawingml/2006/table">
            <a:tbl>
              <a:tblPr/>
              <a:tblGrid>
                <a:gridCol w="1550377"/>
                <a:gridCol w="1969477"/>
                <a:gridCol w="1984131"/>
                <a:gridCol w="2268415"/>
              </a:tblGrid>
              <a:tr h="4784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ja-JP" altLang="ja-JP" sz="26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84406" marR="84406" marT="42213" marB="422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総　　数</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有料化数</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有料化実施率</a:t>
                      </a:r>
                    </a:p>
                  </a:txBody>
                  <a:tcPr marL="84406" marR="84406" marT="42213" marB="422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4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市区</a:t>
                      </a:r>
                    </a:p>
                  </a:txBody>
                  <a:tcPr marL="84406" marR="84406" marT="42213" marB="422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８１３</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４６０</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５６．６％</a:t>
                      </a:r>
                    </a:p>
                  </a:txBody>
                  <a:tcPr marL="84406" marR="84406" marT="42213" marB="422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84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町</a:t>
                      </a:r>
                    </a:p>
                  </a:txBody>
                  <a:tcPr marL="84406" marR="84406" marT="42213" marB="422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７４５</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５１８</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６９．５％</a:t>
                      </a:r>
                    </a:p>
                  </a:txBody>
                  <a:tcPr marL="84406" marR="84406" marT="42213" marB="422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84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村</a:t>
                      </a:r>
                    </a:p>
                  </a:txBody>
                  <a:tcPr marL="84406" marR="84406" marT="42213" marB="422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１８３</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１２０</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６５．６％</a:t>
                      </a:r>
                    </a:p>
                  </a:txBody>
                  <a:tcPr marL="84406" marR="84406" marT="42213" marB="422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84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200" b="0" i="0" u="none" strike="noStrike" cap="none" normalizeH="0" baseline="0" dirty="0" smtClean="0">
                          <a:ln>
                            <a:noFill/>
                          </a:ln>
                          <a:solidFill>
                            <a:schemeClr val="tx1"/>
                          </a:solidFill>
                          <a:effectLst/>
                          <a:latin typeface="Times New Roman" pitchFamily="18" charset="0"/>
                          <a:ea typeface="ＭＳ Ｐゴシック" pitchFamily="50" charset="-128"/>
                        </a:rPr>
                        <a:t>市区町村</a:t>
                      </a:r>
                    </a:p>
                  </a:txBody>
                  <a:tcPr marL="84406" marR="84406" marT="42213" marB="422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１７４１</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１０９８</a:t>
                      </a:r>
                    </a:p>
                  </a:txBody>
                  <a:tcPr marL="84406" marR="84406" marT="42213" marB="422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600" b="0" i="0" u="none" strike="noStrike" cap="none" normalizeH="0" baseline="0" dirty="0" smtClean="0">
                          <a:ln>
                            <a:noFill/>
                          </a:ln>
                          <a:solidFill>
                            <a:schemeClr val="tx1"/>
                          </a:solidFill>
                          <a:effectLst/>
                          <a:latin typeface="Times New Roman" pitchFamily="18" charset="0"/>
                          <a:ea typeface="ＭＳ Ｐゴシック" pitchFamily="50" charset="-128"/>
                        </a:rPr>
                        <a:t>６３．１％</a:t>
                      </a:r>
                    </a:p>
                  </a:txBody>
                  <a:tcPr marL="84406" marR="84406" marT="42213" marB="422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7443"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17444" name="スライド番号プレースホルダ 5"/>
          <p:cNvSpPr txBox="1">
            <a:spLocks noGrp="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10" name="スライド番号プレースホルダ 9"/>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13</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1500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z="3323" dirty="0"/>
              <a:t>全国の有料化実施状況（自治体比率）</a:t>
            </a:r>
            <a:br>
              <a:rPr lang="ja-JP" altLang="en-US" sz="3323" dirty="0"/>
            </a:br>
            <a:r>
              <a:rPr lang="ja-JP" altLang="en-US" sz="2585" dirty="0"/>
              <a:t>（２０１６年１２月）</a:t>
            </a:r>
          </a:p>
        </p:txBody>
      </p:sp>
      <p:pic>
        <p:nvPicPr>
          <p:cNvPr id="18435" name="Picture 29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6675" y="1773116"/>
            <a:ext cx="6755423" cy="4614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テキスト ボックス 293"/>
          <p:cNvSpPr txBox="1">
            <a:spLocks noChangeArrowheads="1"/>
          </p:cNvSpPr>
          <p:nvPr/>
        </p:nvSpPr>
        <p:spPr bwMode="auto">
          <a:xfrm>
            <a:off x="6169269" y="3694237"/>
            <a:ext cx="1948962" cy="262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108" dirty="0"/>
              <a:t>県内自治体の有料化実施率</a:t>
            </a:r>
          </a:p>
        </p:txBody>
      </p:sp>
      <p:sp>
        <p:nvSpPr>
          <p:cNvPr id="2" name="テキスト ボックス 1"/>
          <p:cNvSpPr txBox="1"/>
          <p:nvPr/>
        </p:nvSpPr>
        <p:spPr>
          <a:xfrm>
            <a:off x="1568624" y="1556793"/>
            <a:ext cx="4320480" cy="461665"/>
          </a:xfrm>
          <a:prstGeom prst="rect">
            <a:avLst/>
          </a:prstGeom>
          <a:noFill/>
        </p:spPr>
        <p:txBody>
          <a:bodyPr wrap="square" rtlCol="0">
            <a:spAutoFit/>
          </a:bodyPr>
          <a:lstStyle/>
          <a:p>
            <a:r>
              <a:rPr lang="ja-JP" altLang="en-US" sz="2400" dirty="0"/>
              <a:t>有料化自治体の比率：６３％</a:t>
            </a:r>
          </a:p>
        </p:txBody>
      </p:sp>
      <p:sp>
        <p:nvSpPr>
          <p:cNvPr id="9" name="スライド番号プレースホルダ 8"/>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14</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85127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p:cNvSpPr>
          <p:nvPr>
            <p:ph type="title"/>
          </p:nvPr>
        </p:nvSpPr>
        <p:spPr/>
        <p:txBody>
          <a:bodyPr/>
          <a:lstStyle/>
          <a:p>
            <a:pPr eaLnBrk="1" hangingPunct="1"/>
            <a:r>
              <a:rPr lang="ja-JP" altLang="en-US" sz="3067" dirty="0"/>
              <a:t>全国の有料化実施状況（人口比率）</a:t>
            </a:r>
            <a:r>
              <a:rPr lang="ja-JP" altLang="en-US" dirty="0" smtClean="0"/>
              <a:t/>
            </a:r>
            <a:br>
              <a:rPr lang="ja-JP" altLang="en-US" dirty="0" smtClean="0"/>
            </a:br>
            <a:r>
              <a:rPr lang="ja-JP" altLang="en-US" sz="2386" dirty="0"/>
              <a:t>（２０１６年１２月）</a:t>
            </a:r>
          </a:p>
        </p:txBody>
      </p:sp>
      <p:sp>
        <p:nvSpPr>
          <p:cNvPr id="19460" name="テキスト ボックス 5"/>
          <p:cNvSpPr txBox="1">
            <a:spLocks noChangeArrowheads="1"/>
          </p:cNvSpPr>
          <p:nvPr/>
        </p:nvSpPr>
        <p:spPr bwMode="auto">
          <a:xfrm>
            <a:off x="6075710" y="3760405"/>
            <a:ext cx="1799042" cy="249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023" dirty="0">
                <a:solidFill>
                  <a:schemeClr val="bg2"/>
                </a:solidFill>
              </a:rPr>
              <a:t>県内の有料化人口比率</a:t>
            </a:r>
          </a:p>
        </p:txBody>
      </p:sp>
      <p:sp>
        <p:nvSpPr>
          <p:cNvPr id="19462" name="Text Box 8"/>
          <p:cNvSpPr txBox="1">
            <a:spLocks noChangeArrowheads="1"/>
          </p:cNvSpPr>
          <p:nvPr/>
        </p:nvSpPr>
        <p:spPr bwMode="auto">
          <a:xfrm>
            <a:off x="6431464" y="3721178"/>
            <a:ext cx="1558267" cy="194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3305" tIns="7575" rIns="63305" bIns="7575"/>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a:r>
              <a:rPr lang="ja-JP" altLang="ja-JP" sz="1023" u="sng" dirty="0">
                <a:latin typeface="Century" pitchFamily="18" charset="0"/>
                <a:cs typeface="Times New Roman" pitchFamily="18" charset="0"/>
              </a:rPr>
              <a:t>県別の有料化人口比率</a:t>
            </a:r>
            <a:endParaRPr lang="ja-JP" altLang="ja-JP" sz="1023" dirty="0"/>
          </a:p>
        </p:txBody>
      </p:sp>
      <p:sp>
        <p:nvSpPr>
          <p:cNvPr id="19463" name="Rectangle 9"/>
          <p:cNvSpPr>
            <a:spLocks noChangeArrowheads="1"/>
          </p:cNvSpPr>
          <p:nvPr/>
        </p:nvSpPr>
        <p:spPr bwMode="auto">
          <a:xfrm>
            <a:off x="732696" y="446035"/>
            <a:ext cx="184731" cy="51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sz="2727" dirty="0"/>
          </a:p>
        </p:txBody>
      </p:sp>
      <p:sp>
        <p:nvSpPr>
          <p:cNvPr id="19464" name="Rectangle 10"/>
          <p:cNvSpPr>
            <a:spLocks noChangeArrowheads="1"/>
          </p:cNvSpPr>
          <p:nvPr/>
        </p:nvSpPr>
        <p:spPr bwMode="auto">
          <a:xfrm>
            <a:off x="732696" y="640819"/>
            <a:ext cx="184731" cy="51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sz="2727" dirty="0"/>
          </a:p>
        </p:txBody>
      </p:sp>
      <p:sp>
        <p:nvSpPr>
          <p:cNvPr id="19465" name="Rectangle 11"/>
          <p:cNvSpPr>
            <a:spLocks noChangeArrowheads="1"/>
          </p:cNvSpPr>
          <p:nvPr/>
        </p:nvSpPr>
        <p:spPr bwMode="auto">
          <a:xfrm>
            <a:off x="732696" y="3781701"/>
            <a:ext cx="184731" cy="51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endParaRPr lang="ja-JP" altLang="ja-JP" sz="2727" dirty="0"/>
          </a:p>
        </p:txBody>
      </p:sp>
      <p:pic>
        <p:nvPicPr>
          <p:cNvPr id="3" name="図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68625" y="1736109"/>
            <a:ext cx="6660119" cy="4603184"/>
          </a:xfrm>
          <a:prstGeom prst="rect">
            <a:avLst/>
          </a:prstGeom>
        </p:spPr>
      </p:pic>
      <p:sp>
        <p:nvSpPr>
          <p:cNvPr id="2" name="テキスト ボックス 1"/>
          <p:cNvSpPr txBox="1"/>
          <p:nvPr/>
        </p:nvSpPr>
        <p:spPr>
          <a:xfrm>
            <a:off x="1496616" y="1628801"/>
            <a:ext cx="3600400" cy="461665"/>
          </a:xfrm>
          <a:prstGeom prst="rect">
            <a:avLst/>
          </a:prstGeom>
          <a:noFill/>
        </p:spPr>
        <p:txBody>
          <a:bodyPr wrap="square" rtlCol="0">
            <a:spAutoFit/>
          </a:bodyPr>
          <a:lstStyle/>
          <a:p>
            <a:r>
              <a:rPr lang="ja-JP" altLang="en-US" sz="2400" dirty="0"/>
              <a:t>有料化の人口比率：４１％</a:t>
            </a:r>
          </a:p>
        </p:txBody>
      </p:sp>
      <p:sp>
        <p:nvSpPr>
          <p:cNvPr id="13" name="スライド番号プレースホルダ 12"/>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15</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996001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dirty="0" smtClean="0"/>
              <a:t/>
            </a:r>
            <a:br>
              <a:rPr lang="ja-JP" altLang="en-US" dirty="0" smtClean="0"/>
            </a:br>
            <a:r>
              <a:rPr lang="ja-JP" altLang="en-US" dirty="0" smtClean="0"/>
              <a:t>有料化推進の背景</a:t>
            </a:r>
            <a:br>
              <a:rPr lang="ja-JP" altLang="en-US" dirty="0" smtClean="0"/>
            </a:br>
            <a:endParaRPr lang="ja-JP" altLang="en-US" sz="2800" dirty="0" smtClean="0"/>
          </a:p>
        </p:txBody>
      </p:sp>
      <p:sp>
        <p:nvSpPr>
          <p:cNvPr id="20483" name="コンテンツ プレースホルダー 2"/>
          <p:cNvSpPr>
            <a:spLocks noGrp="1"/>
          </p:cNvSpPr>
          <p:nvPr>
            <p:ph idx="1"/>
          </p:nvPr>
        </p:nvSpPr>
        <p:spPr/>
        <p:txBody>
          <a:bodyPr/>
          <a:lstStyle/>
          <a:p>
            <a:pPr marL="0" indent="0">
              <a:buNone/>
            </a:pPr>
            <a:r>
              <a:rPr lang="ja-JP" altLang="en-US" sz="2800" dirty="0" smtClean="0"/>
              <a:t>①３Ｒ</a:t>
            </a:r>
            <a:r>
              <a:rPr lang="ja-JP" altLang="en-US" sz="2800" dirty="0"/>
              <a:t>最上位「発生抑制」の有力な手段との位置づけ</a:t>
            </a:r>
          </a:p>
          <a:p>
            <a:pPr marL="0" indent="0">
              <a:buFont typeface="Arial" charset="0"/>
              <a:buNone/>
            </a:pPr>
            <a:r>
              <a:rPr lang="ja-JP" altLang="en-US" sz="2800" dirty="0" smtClean="0"/>
              <a:t>②最終処分場の埋立容量逼迫への対応</a:t>
            </a:r>
          </a:p>
          <a:p>
            <a:pPr marL="0" indent="0">
              <a:buNone/>
            </a:pPr>
            <a:r>
              <a:rPr lang="ja-JP" altLang="en-US" sz="2800" dirty="0" smtClean="0"/>
              <a:t>③自治体</a:t>
            </a:r>
            <a:r>
              <a:rPr lang="ja-JP" altLang="en-US" sz="2800" u="sng" dirty="0" smtClean="0"/>
              <a:t>財政が厳しさを増す</a:t>
            </a:r>
            <a:r>
              <a:rPr lang="ja-JP" altLang="en-US" sz="2800" dirty="0" smtClean="0"/>
              <a:t>中でのごみ処理効率化</a:t>
            </a:r>
            <a:endParaRPr lang="ja-JP" altLang="en-US" sz="2800" dirty="0"/>
          </a:p>
          <a:p>
            <a:pPr marL="0" indent="0">
              <a:buNone/>
            </a:pPr>
            <a:r>
              <a:rPr lang="ja-JP" altLang="en-US" sz="2800" dirty="0" smtClean="0"/>
              <a:t>④近隣自治体の実施による減量実績の</a:t>
            </a:r>
            <a:r>
              <a:rPr lang="ja-JP" altLang="en-US" sz="2800" u="sng" dirty="0" smtClean="0"/>
              <a:t>クラスター</a:t>
            </a:r>
            <a:r>
              <a:rPr lang="ja-JP" altLang="en-US" sz="2800" u="sng" dirty="0"/>
              <a:t>効果</a:t>
            </a:r>
          </a:p>
          <a:p>
            <a:pPr marL="0" indent="0">
              <a:buNone/>
            </a:pPr>
            <a:r>
              <a:rPr lang="ja-JP" altLang="en-US" sz="2800" dirty="0" smtClean="0"/>
              <a:t>⑤広域</a:t>
            </a:r>
            <a:r>
              <a:rPr lang="ja-JP" altLang="en-US" sz="2800" dirty="0"/>
              <a:t>処理構成団体による</a:t>
            </a:r>
            <a:r>
              <a:rPr lang="ja-JP" altLang="en-US" sz="2800" dirty="0" smtClean="0"/>
              <a:t>実施の分担金インパクト</a:t>
            </a:r>
          </a:p>
          <a:p>
            <a:pPr marL="0" indent="0">
              <a:buNone/>
            </a:pPr>
            <a:r>
              <a:rPr lang="ja-JP" altLang="en-US" sz="2800" dirty="0" smtClean="0"/>
              <a:t>⑥経済的手法に対する住民理解・受容性の向上</a:t>
            </a:r>
          </a:p>
          <a:p>
            <a:pPr marL="0" indent="0">
              <a:buNone/>
            </a:pPr>
            <a:r>
              <a:rPr lang="ja-JP" altLang="en-US" sz="2800" dirty="0"/>
              <a:t>　</a:t>
            </a:r>
            <a:r>
              <a:rPr lang="ja-JP" altLang="en-US" sz="2800" dirty="0" smtClean="0"/>
              <a:t>（ごみの減量効果、負担の公平性）</a:t>
            </a:r>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16</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厳しさ増す市区財政（歳出面）</a:t>
            </a:r>
            <a:r>
              <a:rPr kumimoji="1" lang="en-US" altLang="ja-JP" sz="3600" dirty="0" smtClean="0"/>
              <a:t/>
            </a:r>
            <a:br>
              <a:rPr kumimoji="1" lang="en-US" altLang="ja-JP" sz="3600" dirty="0" smtClean="0"/>
            </a:br>
            <a:r>
              <a:rPr kumimoji="1" lang="ja-JP" altLang="en-US" sz="2800" smtClean="0"/>
              <a:t>扶助費が増加し、歳出</a:t>
            </a:r>
            <a:r>
              <a:rPr kumimoji="1" lang="ja-JP" altLang="en-US" sz="2800" dirty="0" smtClean="0"/>
              <a:t>の</a:t>
            </a:r>
            <a:r>
              <a:rPr kumimoji="1" lang="en-US" altLang="ja-JP" sz="2800" dirty="0" smtClean="0"/>
              <a:t>23.5%</a:t>
            </a:r>
            <a:r>
              <a:rPr kumimoji="1" lang="ja-JP" altLang="en-US" sz="2800" dirty="0" smtClean="0"/>
              <a:t>に</a:t>
            </a:r>
            <a:endParaRPr kumimoji="1" lang="ja-JP" altLang="en-US" sz="2800" dirty="0"/>
          </a:p>
        </p:txBody>
      </p:sp>
      <p:graphicFrame>
        <p:nvGraphicFramePr>
          <p:cNvPr id="8" name="コンテンツ プレースホルダー 7"/>
          <p:cNvGraphicFramePr>
            <a:graphicFrameLocks noGrp="1"/>
          </p:cNvGraphicFramePr>
          <p:nvPr>
            <p:ph idx="1"/>
            <p:extLst/>
          </p:nvPr>
        </p:nvGraphicFramePr>
        <p:xfrm>
          <a:off x="495300" y="1600202"/>
          <a:ext cx="8915400" cy="4205063"/>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740532" y="5877272"/>
            <a:ext cx="6513322" cy="553998"/>
          </a:xfrm>
          <a:prstGeom prst="rect">
            <a:avLst/>
          </a:prstGeom>
          <a:noFill/>
        </p:spPr>
        <p:txBody>
          <a:bodyPr wrap="none" rtlCol="0">
            <a:spAutoFit/>
          </a:bodyPr>
          <a:lstStyle/>
          <a:p>
            <a:r>
              <a:rPr lang="ja-JP" altLang="ja-JP" sz="1500" dirty="0"/>
              <a:t>注）歳出総額に占める各費目の比率を全国</a:t>
            </a:r>
            <a:r>
              <a:rPr lang="en-US" altLang="ja-JP" sz="1500" dirty="0" smtClean="0"/>
              <a:t>813</a:t>
            </a:r>
            <a:r>
              <a:rPr lang="ja-JP" altLang="ja-JP" sz="1500" dirty="0" smtClean="0"/>
              <a:t>市区</a:t>
            </a:r>
            <a:r>
              <a:rPr lang="ja-JP" altLang="ja-JP" sz="1500" dirty="0"/>
              <a:t>の加重平均で示した</a:t>
            </a:r>
            <a:r>
              <a:rPr lang="ja-JP" altLang="ja-JP" sz="1500" dirty="0" smtClean="0"/>
              <a:t>もの。</a:t>
            </a:r>
            <a:endParaRPr lang="ja-JP" altLang="ja-JP" sz="1500" dirty="0"/>
          </a:p>
          <a:p>
            <a:r>
              <a:rPr lang="ja-JP" altLang="ja-JP" sz="1500" dirty="0"/>
              <a:t>（出所）</a:t>
            </a:r>
            <a:r>
              <a:rPr lang="ja-JP" altLang="ja-JP" sz="1500" dirty="0" smtClean="0"/>
              <a:t>日経</a:t>
            </a:r>
            <a:r>
              <a:rPr lang="en-US" altLang="ja-JP" sz="1500" dirty="0"/>
              <a:t>NEEDS</a:t>
            </a:r>
            <a:r>
              <a:rPr lang="ja-JP" altLang="ja-JP" sz="1500" dirty="0"/>
              <a:t>分析。</a:t>
            </a:r>
            <a:endParaRPr kumimoji="1" lang="ja-JP" altLang="en-US" sz="1500"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17</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70282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4000" dirty="0" smtClean="0"/>
              <a:t>有料化の近隣波及効果</a:t>
            </a:r>
            <a:br>
              <a:rPr lang="ja-JP" altLang="en-US" sz="4000" dirty="0" smtClean="0"/>
            </a:br>
            <a:r>
              <a:rPr lang="ja-JP" altLang="en-US" sz="4000" dirty="0" smtClean="0"/>
              <a:t>（クラスター効果）</a:t>
            </a:r>
          </a:p>
        </p:txBody>
      </p:sp>
      <p:sp>
        <p:nvSpPr>
          <p:cNvPr id="21507" name="Oval 3"/>
          <p:cNvSpPr>
            <a:spLocks noChangeArrowheads="1"/>
          </p:cNvSpPr>
          <p:nvPr/>
        </p:nvSpPr>
        <p:spPr bwMode="auto">
          <a:xfrm>
            <a:off x="3395663" y="3222625"/>
            <a:ext cx="2932112" cy="2178050"/>
          </a:xfrm>
          <a:prstGeom prst="ellipse">
            <a:avLst/>
          </a:prstGeom>
          <a:solidFill>
            <a:schemeClr val="accent1"/>
          </a:solidFill>
          <a:ln w="12700" cap="sq">
            <a:solidFill>
              <a:schemeClr val="tx1"/>
            </a:solidFill>
            <a:round/>
            <a:headEnd type="none" w="sm" len="sm"/>
            <a:tailEnd type="none" w="sm" len="sm"/>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08" name="Text Box 4"/>
          <p:cNvSpPr txBox="1">
            <a:spLocks noChangeArrowheads="1"/>
          </p:cNvSpPr>
          <p:nvPr/>
        </p:nvSpPr>
        <p:spPr bwMode="auto">
          <a:xfrm>
            <a:off x="3917950" y="3352800"/>
            <a:ext cx="1930400"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pPr>
            <a:r>
              <a:rPr lang="ja-JP" altLang="en-US" sz="2800" dirty="0"/>
              <a:t>有料化</a:t>
            </a:r>
          </a:p>
          <a:p>
            <a:pPr algn="ctr" eaLnBrk="1" hangingPunct="1">
              <a:spcBef>
                <a:spcPct val="50000"/>
              </a:spcBef>
            </a:pPr>
            <a:r>
              <a:rPr lang="en-US" altLang="ja-JP" sz="2800" dirty="0">
                <a:latin typeface="ＭＳ Ｐゴシック" charset="-128"/>
              </a:rPr>
              <a:t>A</a:t>
            </a:r>
            <a:r>
              <a:rPr lang="ja-JP" altLang="en-US" sz="2800" dirty="0"/>
              <a:t>市</a:t>
            </a:r>
          </a:p>
          <a:p>
            <a:pPr algn="ctr" eaLnBrk="1" hangingPunct="1">
              <a:spcBef>
                <a:spcPct val="50000"/>
              </a:spcBef>
            </a:pPr>
            <a:r>
              <a:rPr lang="ja-JP" altLang="en-US" sz="2800" dirty="0"/>
              <a:t>減量効果</a:t>
            </a:r>
          </a:p>
        </p:txBody>
      </p:sp>
      <p:sp>
        <p:nvSpPr>
          <p:cNvPr id="21509" name="Rectangle 5"/>
          <p:cNvSpPr>
            <a:spLocks noChangeArrowheads="1"/>
          </p:cNvSpPr>
          <p:nvPr/>
        </p:nvSpPr>
        <p:spPr bwMode="auto">
          <a:xfrm>
            <a:off x="4064000" y="4672013"/>
            <a:ext cx="1593850" cy="4651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10" name="Oval 6"/>
          <p:cNvSpPr>
            <a:spLocks noChangeArrowheads="1"/>
          </p:cNvSpPr>
          <p:nvPr/>
        </p:nvSpPr>
        <p:spPr bwMode="auto">
          <a:xfrm>
            <a:off x="4383088" y="1797050"/>
            <a:ext cx="930275" cy="928688"/>
          </a:xfrm>
          <a:prstGeom prst="ellipse">
            <a:avLst/>
          </a:prstGeom>
          <a:solidFill>
            <a:srgbClr val="FF6600"/>
          </a:solidFill>
          <a:ln w="12700" cap="sq">
            <a:solidFill>
              <a:schemeClr val="tx1"/>
            </a:solidFill>
            <a:round/>
            <a:headEnd type="none" w="sm" len="sm"/>
            <a:tailEnd type="none" w="sm" len="sm"/>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11" name="Oval 7"/>
          <p:cNvSpPr>
            <a:spLocks noChangeArrowheads="1"/>
          </p:cNvSpPr>
          <p:nvPr/>
        </p:nvSpPr>
        <p:spPr bwMode="auto">
          <a:xfrm>
            <a:off x="1944688" y="2955925"/>
            <a:ext cx="930275" cy="928688"/>
          </a:xfrm>
          <a:prstGeom prst="ellipse">
            <a:avLst/>
          </a:prstGeom>
          <a:solidFill>
            <a:srgbClr val="00FF00"/>
          </a:solidFill>
          <a:ln w="12700" cap="sq">
            <a:solidFill>
              <a:schemeClr val="tx1"/>
            </a:solidFill>
            <a:round/>
            <a:headEnd type="none" w="sm" len="sm"/>
            <a:tailEnd type="none" w="sm" len="sm"/>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12" name="Oval 8"/>
          <p:cNvSpPr>
            <a:spLocks noChangeArrowheads="1"/>
          </p:cNvSpPr>
          <p:nvPr/>
        </p:nvSpPr>
        <p:spPr bwMode="auto">
          <a:xfrm>
            <a:off x="6704013" y="2925763"/>
            <a:ext cx="930275" cy="928687"/>
          </a:xfrm>
          <a:prstGeom prst="ellipse">
            <a:avLst/>
          </a:prstGeom>
          <a:solidFill>
            <a:srgbClr val="008000"/>
          </a:solidFill>
          <a:ln w="12700" cap="sq">
            <a:solidFill>
              <a:schemeClr val="tx1"/>
            </a:solidFill>
            <a:round/>
            <a:headEnd type="none" w="sm" len="sm"/>
            <a:tailEnd type="none" w="sm" len="sm"/>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13" name="Oval 9"/>
          <p:cNvSpPr>
            <a:spLocks noChangeArrowheads="1"/>
          </p:cNvSpPr>
          <p:nvPr/>
        </p:nvSpPr>
        <p:spPr bwMode="auto">
          <a:xfrm>
            <a:off x="6278563" y="5580063"/>
            <a:ext cx="930275" cy="928687"/>
          </a:xfrm>
          <a:prstGeom prst="ellipse">
            <a:avLst/>
          </a:prstGeom>
          <a:solidFill>
            <a:srgbClr val="666699"/>
          </a:solidFill>
          <a:ln w="12700" cap="sq">
            <a:solidFill>
              <a:schemeClr val="tx1"/>
            </a:solidFill>
            <a:round/>
            <a:headEnd type="none" w="sm" len="sm"/>
            <a:tailEnd type="none" w="sm" len="sm"/>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14" name="Oval 10"/>
          <p:cNvSpPr>
            <a:spLocks noChangeArrowheads="1"/>
          </p:cNvSpPr>
          <p:nvPr/>
        </p:nvSpPr>
        <p:spPr bwMode="auto">
          <a:xfrm>
            <a:off x="2735263" y="5619750"/>
            <a:ext cx="930275" cy="928688"/>
          </a:xfrm>
          <a:prstGeom prst="ellipse">
            <a:avLst/>
          </a:prstGeom>
          <a:solidFill>
            <a:srgbClr val="FFCC00"/>
          </a:solidFill>
          <a:ln w="12700" cap="sq">
            <a:solidFill>
              <a:schemeClr val="tx1"/>
            </a:solidFill>
            <a:round/>
            <a:headEnd type="none" w="sm" len="sm"/>
            <a:tailEnd type="none" w="sm" len="sm"/>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dirty="0"/>
          </a:p>
        </p:txBody>
      </p:sp>
      <p:sp>
        <p:nvSpPr>
          <p:cNvPr id="21515" name="Rectangle 11"/>
          <p:cNvSpPr>
            <a:spLocks noChangeArrowheads="1"/>
          </p:cNvSpPr>
          <p:nvPr/>
        </p:nvSpPr>
        <p:spPr bwMode="auto">
          <a:xfrm>
            <a:off x="4467225" y="1981200"/>
            <a:ext cx="84931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en-US" altLang="ja-JP" dirty="0">
                <a:latin typeface="ＭＳ Ｐゴシック" charset="-128"/>
              </a:rPr>
              <a:t>B</a:t>
            </a:r>
            <a:r>
              <a:rPr lang="ja-JP" altLang="en-US" dirty="0"/>
              <a:t>市</a:t>
            </a:r>
          </a:p>
        </p:txBody>
      </p:sp>
      <p:sp>
        <p:nvSpPr>
          <p:cNvPr id="21516" name="Rectangle 12"/>
          <p:cNvSpPr>
            <a:spLocks noChangeArrowheads="1"/>
          </p:cNvSpPr>
          <p:nvPr/>
        </p:nvSpPr>
        <p:spPr bwMode="auto">
          <a:xfrm>
            <a:off x="1984375" y="3140075"/>
            <a:ext cx="8604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en-US" altLang="ja-JP" dirty="0">
                <a:latin typeface="ＭＳ Ｐゴシック" charset="-128"/>
              </a:rPr>
              <a:t>C</a:t>
            </a:r>
            <a:r>
              <a:rPr lang="ja-JP" altLang="en-US" dirty="0"/>
              <a:t>市</a:t>
            </a:r>
          </a:p>
        </p:txBody>
      </p:sp>
      <p:sp>
        <p:nvSpPr>
          <p:cNvPr id="21517" name="Rectangle 13"/>
          <p:cNvSpPr>
            <a:spLocks noChangeArrowheads="1"/>
          </p:cNvSpPr>
          <p:nvPr/>
        </p:nvSpPr>
        <p:spPr bwMode="auto">
          <a:xfrm>
            <a:off x="2827338" y="5783263"/>
            <a:ext cx="86113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en-US" altLang="ja-JP" dirty="0" smtClean="0">
                <a:latin typeface="ＭＳ Ｐゴシック" charset="-128"/>
              </a:rPr>
              <a:t>D</a:t>
            </a:r>
            <a:r>
              <a:rPr lang="ja-JP" altLang="en-US" dirty="0" smtClean="0">
                <a:latin typeface="ＭＳ Ｐゴシック" charset="-128"/>
              </a:rPr>
              <a:t>町</a:t>
            </a:r>
            <a:endParaRPr lang="ja-JP" altLang="en-US" dirty="0"/>
          </a:p>
        </p:txBody>
      </p:sp>
      <p:sp>
        <p:nvSpPr>
          <p:cNvPr id="21518" name="Rectangle 14"/>
          <p:cNvSpPr>
            <a:spLocks noChangeArrowheads="1"/>
          </p:cNvSpPr>
          <p:nvPr/>
        </p:nvSpPr>
        <p:spPr bwMode="auto">
          <a:xfrm>
            <a:off x="6367463" y="5753100"/>
            <a:ext cx="82747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en-US" altLang="ja-JP" dirty="0" smtClean="0">
                <a:latin typeface="ＭＳ Ｐゴシック" charset="-128"/>
              </a:rPr>
              <a:t>E</a:t>
            </a:r>
            <a:r>
              <a:rPr lang="ja-JP" altLang="en-US" dirty="0" smtClean="0">
                <a:latin typeface="ＭＳ Ｐゴシック" charset="-128"/>
              </a:rPr>
              <a:t>町</a:t>
            </a:r>
            <a:endParaRPr lang="ja-JP" altLang="en-US" dirty="0"/>
          </a:p>
        </p:txBody>
      </p:sp>
      <p:sp>
        <p:nvSpPr>
          <p:cNvPr id="21519" name="Rectangle 15"/>
          <p:cNvSpPr>
            <a:spLocks noChangeArrowheads="1"/>
          </p:cNvSpPr>
          <p:nvPr/>
        </p:nvSpPr>
        <p:spPr bwMode="auto">
          <a:xfrm>
            <a:off x="6773863" y="3125788"/>
            <a:ext cx="8210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en-US" altLang="ja-JP" dirty="0" smtClean="0">
                <a:latin typeface="ＭＳ Ｐゴシック" charset="-128"/>
              </a:rPr>
              <a:t>F</a:t>
            </a:r>
            <a:r>
              <a:rPr lang="ja-JP" altLang="en-US" dirty="0" smtClean="0">
                <a:latin typeface="ＭＳ Ｐゴシック" charset="-128"/>
              </a:rPr>
              <a:t>村</a:t>
            </a:r>
            <a:endParaRPr lang="ja-JP" altLang="en-US" dirty="0"/>
          </a:p>
        </p:txBody>
      </p:sp>
      <p:sp>
        <p:nvSpPr>
          <p:cNvPr id="21520" name="Line 16"/>
          <p:cNvSpPr>
            <a:spLocks noChangeShapeType="1"/>
          </p:cNvSpPr>
          <p:nvPr/>
        </p:nvSpPr>
        <p:spPr bwMode="auto">
          <a:xfrm flipV="1">
            <a:off x="4862513" y="2582863"/>
            <a:ext cx="0" cy="755650"/>
          </a:xfrm>
          <a:prstGeom prst="line">
            <a:avLst/>
          </a:prstGeom>
          <a:noFill/>
          <a:ln w="76200" cap="sq">
            <a:solidFill>
              <a:schemeClr val="tx1"/>
            </a:solidFill>
            <a:round/>
            <a:headEnd type="none" w="sm" len="sm"/>
            <a:tailEnd type="arrow" w="sm" len="sm"/>
          </a:ln>
          <a:extLst>
            <a:ext uri="{909E8E84-426E-40DD-AFC4-6F175D3DCCD1}">
              <a14:hiddenFill xmlns:a14="http://schemas.microsoft.com/office/drawing/2010/main" xmlns="">
                <a:noFill/>
              </a14:hiddenFill>
            </a:ext>
          </a:extLst>
        </p:spPr>
        <p:txBody>
          <a:bodyPr/>
          <a:lstStyle/>
          <a:p>
            <a:endParaRPr lang="ja-JP" altLang="en-US" dirty="0"/>
          </a:p>
        </p:txBody>
      </p:sp>
      <p:sp>
        <p:nvSpPr>
          <p:cNvPr id="21521" name="Line 17"/>
          <p:cNvSpPr>
            <a:spLocks noChangeShapeType="1"/>
          </p:cNvSpPr>
          <p:nvPr/>
        </p:nvSpPr>
        <p:spPr bwMode="auto">
          <a:xfrm flipH="1" flipV="1">
            <a:off x="2801938" y="3556000"/>
            <a:ext cx="928687" cy="290513"/>
          </a:xfrm>
          <a:prstGeom prst="line">
            <a:avLst/>
          </a:prstGeom>
          <a:noFill/>
          <a:ln w="76200" cap="sq">
            <a:solidFill>
              <a:schemeClr val="tx1"/>
            </a:solidFill>
            <a:round/>
            <a:headEnd type="none" w="sm" len="sm"/>
            <a:tailEnd type="arrow" w="sm" len="sm"/>
          </a:ln>
          <a:extLst>
            <a:ext uri="{909E8E84-426E-40DD-AFC4-6F175D3DCCD1}">
              <a14:hiddenFill xmlns:a14="http://schemas.microsoft.com/office/drawing/2010/main" xmlns="">
                <a:noFill/>
              </a14:hiddenFill>
            </a:ext>
          </a:extLst>
        </p:spPr>
        <p:txBody>
          <a:bodyPr/>
          <a:lstStyle/>
          <a:p>
            <a:endParaRPr lang="ja-JP" altLang="en-US" dirty="0"/>
          </a:p>
        </p:txBody>
      </p:sp>
      <p:sp>
        <p:nvSpPr>
          <p:cNvPr id="21522" name="Line 18"/>
          <p:cNvSpPr>
            <a:spLocks noChangeShapeType="1"/>
          </p:cNvSpPr>
          <p:nvPr/>
        </p:nvSpPr>
        <p:spPr bwMode="auto">
          <a:xfrm flipH="1">
            <a:off x="3381375" y="5065713"/>
            <a:ext cx="595313" cy="725487"/>
          </a:xfrm>
          <a:prstGeom prst="line">
            <a:avLst/>
          </a:prstGeom>
          <a:noFill/>
          <a:ln w="76200" cap="sq">
            <a:solidFill>
              <a:schemeClr val="tx1"/>
            </a:solidFill>
            <a:round/>
            <a:headEnd type="none" w="sm" len="sm"/>
            <a:tailEnd type="arrow" w="sm" len="sm"/>
          </a:ln>
          <a:extLst>
            <a:ext uri="{909E8E84-426E-40DD-AFC4-6F175D3DCCD1}">
              <a14:hiddenFill xmlns:a14="http://schemas.microsoft.com/office/drawing/2010/main" xmlns="">
                <a:noFill/>
              </a14:hiddenFill>
            </a:ext>
          </a:extLst>
        </p:spPr>
        <p:txBody>
          <a:bodyPr/>
          <a:lstStyle/>
          <a:p>
            <a:endParaRPr lang="ja-JP" altLang="en-US" dirty="0"/>
          </a:p>
        </p:txBody>
      </p:sp>
      <p:sp>
        <p:nvSpPr>
          <p:cNvPr id="21523" name="Line 19"/>
          <p:cNvSpPr>
            <a:spLocks noChangeShapeType="1"/>
          </p:cNvSpPr>
          <p:nvPr/>
        </p:nvSpPr>
        <p:spPr bwMode="auto">
          <a:xfrm>
            <a:off x="5819775" y="5081588"/>
            <a:ext cx="623888" cy="725487"/>
          </a:xfrm>
          <a:prstGeom prst="line">
            <a:avLst/>
          </a:prstGeom>
          <a:noFill/>
          <a:ln w="76200" cap="sq">
            <a:solidFill>
              <a:schemeClr val="tx1"/>
            </a:solidFill>
            <a:round/>
            <a:headEnd type="none" w="sm" len="sm"/>
            <a:tailEnd type="arrow" w="sm" len="sm"/>
          </a:ln>
          <a:extLst>
            <a:ext uri="{909E8E84-426E-40DD-AFC4-6F175D3DCCD1}">
              <a14:hiddenFill xmlns:a14="http://schemas.microsoft.com/office/drawing/2010/main" xmlns="">
                <a:noFill/>
              </a14:hiddenFill>
            </a:ext>
          </a:extLst>
        </p:spPr>
        <p:txBody>
          <a:bodyPr/>
          <a:lstStyle/>
          <a:p>
            <a:endParaRPr lang="ja-JP" altLang="en-US" dirty="0"/>
          </a:p>
        </p:txBody>
      </p:sp>
      <p:sp>
        <p:nvSpPr>
          <p:cNvPr id="21524" name="Line 20"/>
          <p:cNvSpPr>
            <a:spLocks noChangeShapeType="1"/>
          </p:cNvSpPr>
          <p:nvPr/>
        </p:nvSpPr>
        <p:spPr bwMode="auto">
          <a:xfrm flipV="1">
            <a:off x="6024563" y="3454400"/>
            <a:ext cx="739775" cy="363538"/>
          </a:xfrm>
          <a:prstGeom prst="line">
            <a:avLst/>
          </a:prstGeom>
          <a:noFill/>
          <a:ln w="76200" cap="sq">
            <a:solidFill>
              <a:schemeClr val="tx1"/>
            </a:solidFill>
            <a:round/>
            <a:headEnd type="none" w="sm" len="sm"/>
            <a:tailEnd type="arrow" w="sm" len="sm"/>
          </a:ln>
          <a:extLst>
            <a:ext uri="{909E8E84-426E-40DD-AFC4-6F175D3DCCD1}">
              <a14:hiddenFill xmlns:a14="http://schemas.microsoft.com/office/drawing/2010/main" xmlns="">
                <a:noFill/>
              </a14:hiddenFill>
            </a:ext>
          </a:extLst>
        </p:spPr>
        <p:txBody>
          <a:bodyPr/>
          <a:lstStyle/>
          <a:p>
            <a:endParaRPr lang="ja-JP" altLang="en-US" dirty="0"/>
          </a:p>
        </p:txBody>
      </p:sp>
      <p:sp>
        <p:nvSpPr>
          <p:cNvPr id="25" name="スライド番号プレースホルダ 24"/>
          <p:cNvSpPr>
            <a:spLocks noGrp="1"/>
          </p:cNvSpPr>
          <p:nvPr>
            <p:ph type="sldNum" sz="quarter" idx="12"/>
          </p:nvPr>
        </p:nvSpPr>
        <p:spPr/>
        <p:txBody>
          <a:bodyPr/>
          <a:lstStyle/>
          <a:p>
            <a:pPr>
              <a:defRPr/>
            </a:pPr>
            <a:fld id="{A631E6E2-C106-45D4-B9AB-7A0EAC13AD16}" type="slidenum">
              <a:rPr lang="en-US" altLang="ja-JP" sz="2400" b="1" smtClean="0">
                <a:solidFill>
                  <a:schemeClr val="tx1"/>
                </a:solidFill>
                <a:latin typeface="ＭＳ ゴシック" pitchFamily="49" charset="-128"/>
                <a:ea typeface="ＭＳ ゴシック" pitchFamily="49" charset="-128"/>
              </a:rPr>
              <a:pPr>
                <a:defRPr/>
              </a:pPr>
              <a:t>18</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dirty="0" smtClean="0"/>
              <a:t>講演内容</a:t>
            </a:r>
          </a:p>
        </p:txBody>
      </p:sp>
      <p:sp>
        <p:nvSpPr>
          <p:cNvPr id="3075" name="Rectangle 3"/>
          <p:cNvSpPr>
            <a:spLocks noGrp="1" noChangeArrowheads="1"/>
          </p:cNvSpPr>
          <p:nvPr>
            <p:ph idx="1"/>
          </p:nvPr>
        </p:nvSpPr>
        <p:spPr/>
        <p:txBody>
          <a:bodyPr/>
          <a:lstStyle/>
          <a:p>
            <a:pPr eaLnBrk="1" hangingPunct="1">
              <a:buFontTx/>
              <a:buNone/>
            </a:pPr>
            <a:r>
              <a:rPr lang="ja-JP" altLang="en-US" sz="3600" dirty="0" smtClean="0"/>
              <a:t>１．「見える化」としてのごみ有料化</a:t>
            </a:r>
          </a:p>
          <a:p>
            <a:pPr eaLnBrk="1" hangingPunct="1">
              <a:buFontTx/>
              <a:buNone/>
            </a:pPr>
            <a:r>
              <a:rPr lang="ja-JP" altLang="en-US" sz="3600" dirty="0" smtClean="0"/>
              <a:t>２．家庭ごみ有料化の現状</a:t>
            </a:r>
          </a:p>
          <a:p>
            <a:pPr eaLnBrk="1" hangingPunct="1">
              <a:buFontTx/>
              <a:buNone/>
            </a:pPr>
            <a:r>
              <a:rPr lang="ja-JP" altLang="en-US" sz="3600" dirty="0" smtClean="0"/>
              <a:t>３．有料化への合意形成</a:t>
            </a:r>
          </a:p>
          <a:p>
            <a:pPr eaLnBrk="1" hangingPunct="1">
              <a:buFontTx/>
              <a:buNone/>
            </a:pPr>
            <a:r>
              <a:rPr lang="ja-JP" altLang="en-US" sz="3600" dirty="0" smtClean="0"/>
              <a:t>４．減量効果は出ているか</a:t>
            </a:r>
          </a:p>
          <a:p>
            <a:pPr eaLnBrk="1" hangingPunct="1">
              <a:buFontTx/>
              <a:buNone/>
            </a:pPr>
            <a:r>
              <a:rPr lang="ja-JP" altLang="en-US" sz="3600" dirty="0" smtClean="0"/>
              <a:t>５．有料化導入時の課題</a:t>
            </a:r>
          </a:p>
          <a:p>
            <a:pPr eaLnBrk="1" hangingPunct="1">
              <a:buFontTx/>
              <a:buNone/>
            </a:pPr>
            <a:r>
              <a:rPr lang="ja-JP" altLang="en-US" sz="3600" dirty="0" smtClean="0"/>
              <a:t>６．有料化はごみ減量の推進力</a:t>
            </a:r>
          </a:p>
          <a:p>
            <a:pPr eaLnBrk="1" hangingPunct="1">
              <a:buFontTx/>
              <a:buNone/>
            </a:pPr>
            <a:endParaRPr lang="en-US" altLang="ja-JP" dirty="0" smtClean="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1</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３．有料化への合意形成</a:t>
            </a:r>
          </a:p>
        </p:txBody>
      </p:sp>
      <p:sp>
        <p:nvSpPr>
          <p:cNvPr id="22531" name="Rectangle 3"/>
          <p:cNvSpPr>
            <a:spLocks noGrp="1" noChangeArrowheads="1"/>
          </p:cNvSpPr>
          <p:nvPr>
            <p:ph idx="1"/>
          </p:nvPr>
        </p:nvSpPr>
        <p:spPr/>
        <p:txBody>
          <a:bodyPr/>
          <a:lstStyle/>
          <a:p>
            <a:pPr eaLnBrk="1" hangingPunct="1">
              <a:buFontTx/>
              <a:buNone/>
            </a:pPr>
            <a:r>
              <a:rPr lang="ja-JP" altLang="en-US" sz="3600" i="1" dirty="0" smtClean="0">
                <a:solidFill>
                  <a:srgbClr val="FF3300"/>
                </a:solidFill>
              </a:rPr>
              <a:t>主要な有料化反対論</a:t>
            </a:r>
          </a:p>
          <a:p>
            <a:pPr eaLnBrk="1" hangingPunct="1"/>
            <a:r>
              <a:rPr lang="ja-JP" altLang="en-US" dirty="0" smtClean="0"/>
              <a:t>不法投棄の増加</a:t>
            </a:r>
          </a:p>
          <a:p>
            <a:pPr eaLnBrk="1" hangingPunct="1"/>
            <a:r>
              <a:rPr lang="ja-JP" altLang="en-US" dirty="0" smtClean="0"/>
              <a:t>分別回収・資源化の徹底が先</a:t>
            </a:r>
          </a:p>
          <a:p>
            <a:pPr eaLnBrk="1" hangingPunct="1"/>
            <a:r>
              <a:rPr lang="ja-JP" altLang="en-US" dirty="0" smtClean="0"/>
              <a:t>税の二重取り</a:t>
            </a:r>
          </a:p>
          <a:p>
            <a:pPr eaLnBrk="1" hangingPunct="1"/>
            <a:r>
              <a:rPr lang="ja-JP" altLang="en-US" dirty="0" smtClean="0"/>
              <a:t>リバウンドの発生</a:t>
            </a:r>
          </a:p>
          <a:p>
            <a:pPr eaLnBrk="1" hangingPunct="1"/>
            <a:r>
              <a:rPr lang="ja-JP" altLang="en-US" dirty="0" smtClean="0"/>
              <a:t>事業者責任が先</a:t>
            </a:r>
          </a:p>
          <a:p>
            <a:pPr eaLnBrk="1" hangingPunct="1"/>
            <a:r>
              <a:rPr lang="ja-JP" altLang="en-US" dirty="0" smtClean="0"/>
              <a:t>経済的困窮世帯の増加</a:t>
            </a:r>
          </a:p>
          <a:p>
            <a:pPr eaLnBrk="1" hangingPunct="1"/>
            <a:endParaRPr lang="en-US" altLang="ja-JP" sz="3600" dirty="0" smtClean="0"/>
          </a:p>
        </p:txBody>
      </p:sp>
      <p:sp>
        <p:nvSpPr>
          <p:cNvPr id="22532"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22533"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19</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ja-JP" altLang="en-US" dirty="0" smtClean="0"/>
              <a:t>審議会での有料化反対意見</a:t>
            </a:r>
            <a:br>
              <a:rPr lang="ja-JP" altLang="en-US" dirty="0" smtClean="0"/>
            </a:br>
            <a:r>
              <a:rPr lang="ja-JP" altLang="en-US" sz="2800" dirty="0" smtClean="0"/>
              <a:t>第３回全国都市家庭ごみ有料化調査</a:t>
            </a:r>
            <a:r>
              <a:rPr lang="ja-JP" altLang="en-US" sz="2000" dirty="0" smtClean="0"/>
              <a:t>（山谷）</a:t>
            </a:r>
          </a:p>
        </p:txBody>
      </p:sp>
      <p:graphicFrame>
        <p:nvGraphicFramePr>
          <p:cNvPr id="2" name="Object 7"/>
          <p:cNvGraphicFramePr>
            <a:graphicFrameLocks noGrp="1" noChangeAspect="1"/>
          </p:cNvGraphicFramePr>
          <p:nvPr>
            <p:ph idx="1"/>
            <p:extLst>
              <p:ext uri="{D42A27DB-BD31-4B8C-83A1-F6EECF244321}">
                <p14:modId xmlns:p14="http://schemas.microsoft.com/office/powerpoint/2010/main" xmlns="" val="223112385"/>
              </p:ext>
            </p:extLst>
          </p:nvPr>
        </p:nvGraphicFramePr>
        <p:xfrm>
          <a:off x="793750" y="1855788"/>
          <a:ext cx="83185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23557"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20</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dirty="0" smtClean="0"/>
              <a:t>不法投棄増加論について</a:t>
            </a:r>
          </a:p>
        </p:txBody>
      </p:sp>
      <p:sp>
        <p:nvSpPr>
          <p:cNvPr id="24579" name="Rectangle 3"/>
          <p:cNvSpPr>
            <a:spLocks noGrp="1" noChangeArrowheads="1"/>
          </p:cNvSpPr>
          <p:nvPr>
            <p:ph idx="1"/>
          </p:nvPr>
        </p:nvSpPr>
        <p:spPr/>
        <p:txBody>
          <a:bodyPr/>
          <a:lstStyle/>
          <a:p>
            <a:pPr eaLnBrk="1" hangingPunct="1"/>
            <a:r>
              <a:rPr lang="ja-JP" altLang="en-US" dirty="0" smtClean="0"/>
              <a:t>実際には不法投棄対策の強化により、必ずしも増えていない</a:t>
            </a:r>
          </a:p>
          <a:p>
            <a:pPr eaLnBrk="1" hangingPunct="1"/>
            <a:r>
              <a:rPr lang="ja-JP" altLang="en-US" dirty="0"/>
              <a:t>戸別</a:t>
            </a:r>
            <a:r>
              <a:rPr lang="ja-JP" altLang="en-US" dirty="0" smtClean="0"/>
              <a:t>収集導入自治体では減少</a:t>
            </a:r>
          </a:p>
          <a:p>
            <a:pPr eaLnBrk="1" hangingPunct="1"/>
            <a:r>
              <a:rPr lang="ja-JP" altLang="en-US" dirty="0" smtClean="0"/>
              <a:t>負担の公平性確保のため防止対策の強化が必要</a:t>
            </a:r>
          </a:p>
          <a:p>
            <a:pPr marL="0" indent="0" eaLnBrk="1" hangingPunct="1">
              <a:buNone/>
            </a:pPr>
            <a:r>
              <a:rPr lang="ja-JP" altLang="en-US" i="1" u="sng" dirty="0" smtClean="0"/>
              <a:t>不法投棄対策のポイント</a:t>
            </a:r>
          </a:p>
          <a:p>
            <a:pPr marL="0" indent="0" eaLnBrk="1" hangingPunct="1">
              <a:buNone/>
            </a:pPr>
            <a:r>
              <a:rPr lang="ja-JP" altLang="en-US" dirty="0" smtClean="0"/>
              <a:t>①不法</a:t>
            </a:r>
            <a:r>
              <a:rPr lang="ja-JP" altLang="en-US" dirty="0"/>
              <a:t>投棄</a:t>
            </a:r>
            <a:r>
              <a:rPr lang="ja-JP" altLang="en-US" dirty="0" smtClean="0"/>
              <a:t>しにくい環境の整備</a:t>
            </a:r>
          </a:p>
          <a:p>
            <a:pPr marL="0" indent="0" eaLnBrk="1" hangingPunct="1">
              <a:buNone/>
            </a:pPr>
            <a:r>
              <a:rPr lang="ja-JP" altLang="en-US" dirty="0" smtClean="0"/>
              <a:t>②早期発見・迅速対応</a:t>
            </a:r>
          </a:p>
          <a:p>
            <a:pPr eaLnBrk="1" hangingPunct="1"/>
            <a:endParaRPr lang="ja-JP" altLang="en-US" sz="4000" dirty="0" smtClean="0"/>
          </a:p>
          <a:p>
            <a:pPr eaLnBrk="1" hangingPunct="1"/>
            <a:endParaRPr lang="ja-JP" altLang="en-US" sz="4000" dirty="0" smtClean="0"/>
          </a:p>
        </p:txBody>
      </p:sp>
      <p:sp>
        <p:nvSpPr>
          <p:cNvPr id="24580"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24581"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21</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sz="4000" dirty="0" smtClean="0"/>
              <a:t>分別回収・資源化徹底先論について</a:t>
            </a:r>
          </a:p>
        </p:txBody>
      </p:sp>
      <p:sp>
        <p:nvSpPr>
          <p:cNvPr id="24579" name="Rectangle 3"/>
          <p:cNvSpPr>
            <a:spLocks noGrp="1" noChangeArrowheads="1"/>
          </p:cNvSpPr>
          <p:nvPr>
            <p:ph idx="1"/>
          </p:nvPr>
        </p:nvSpPr>
        <p:spPr/>
        <p:txBody>
          <a:bodyPr/>
          <a:lstStyle/>
          <a:p>
            <a:pPr eaLnBrk="1" hangingPunct="1">
              <a:buFontTx/>
              <a:buNone/>
              <a:defRPr/>
            </a:pPr>
            <a:r>
              <a:rPr lang="ja-JP" altLang="en-US" i="1" dirty="0" smtClean="0">
                <a:solidFill>
                  <a:srgbClr val="FF3300"/>
                </a:solidFill>
              </a:rPr>
              <a:t>意外に進まない発生抑制</a:t>
            </a:r>
          </a:p>
          <a:p>
            <a:pPr eaLnBrk="1" hangingPunct="1">
              <a:defRPr/>
            </a:pPr>
            <a:r>
              <a:rPr lang="ja-JP" altLang="en-US" dirty="0" smtClean="0"/>
              <a:t>分別回収・資源化を徹底的に推進した都市の中には、資源化の急伸と比べ発生抑制が思うように進まず、資源化推進に伴うごみ処理費用の増加に直面しているケースも多く見られる</a:t>
            </a:r>
          </a:p>
          <a:p>
            <a:pPr eaLnBrk="1" hangingPunct="1">
              <a:defRPr/>
            </a:pPr>
            <a:r>
              <a:rPr lang="ja-JP" altLang="en-US" dirty="0" smtClean="0"/>
              <a:t>有料化に期待したい効果は、発生抑制</a:t>
            </a:r>
          </a:p>
          <a:p>
            <a:pPr eaLnBrk="1" hangingPunct="1">
              <a:defRPr/>
            </a:pPr>
            <a:r>
              <a:rPr lang="ja-JP" altLang="en-US" dirty="0" smtClean="0"/>
              <a:t>分別拡充だけでは、</a:t>
            </a:r>
            <a:r>
              <a:rPr lang="ja-JP" altLang="en-US" i="1" dirty="0" smtClean="0">
                <a:solidFill>
                  <a:srgbClr val="FF3300"/>
                </a:solidFill>
              </a:rPr>
              <a:t>負担の公平化</a:t>
            </a:r>
            <a:r>
              <a:rPr lang="ja-JP" altLang="en-US" dirty="0" smtClean="0"/>
              <a:t>を図れない</a:t>
            </a:r>
          </a:p>
        </p:txBody>
      </p:sp>
      <p:sp>
        <p:nvSpPr>
          <p:cNvPr id="26628"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26629"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22</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税の二重取り論に</a:t>
            </a:r>
            <a:r>
              <a:rPr lang="ja-JP" altLang="en-US" dirty="0" smtClean="0"/>
              <a:t>ついて</a:t>
            </a:r>
            <a:endParaRPr kumimoji="1" lang="ja-JP" altLang="en-US" dirty="0"/>
          </a:p>
        </p:txBody>
      </p:sp>
      <p:sp>
        <p:nvSpPr>
          <p:cNvPr id="3" name="コンテンツ プレースホルダー 2"/>
          <p:cNvSpPr>
            <a:spLocks noGrp="1"/>
          </p:cNvSpPr>
          <p:nvPr>
            <p:ph idx="1"/>
          </p:nvPr>
        </p:nvSpPr>
        <p:spPr/>
        <p:txBody>
          <a:bodyPr/>
          <a:lstStyle/>
          <a:p>
            <a:pPr eaLnBrk="1" hangingPunct="1">
              <a:lnSpc>
                <a:spcPct val="90000"/>
              </a:lnSpc>
            </a:pPr>
            <a:r>
              <a:rPr lang="ja-JP" altLang="en-US" sz="3600" dirty="0" smtClean="0"/>
              <a:t>住民</a:t>
            </a:r>
            <a:r>
              <a:rPr lang="ja-JP" altLang="en-US" sz="3600" dirty="0"/>
              <a:t>のごみ減量、資源化や美化の取組支援に充当するなど、</a:t>
            </a:r>
            <a:r>
              <a:rPr lang="ja-JP" altLang="en-US" sz="3600" dirty="0">
                <a:solidFill>
                  <a:srgbClr val="FF0000"/>
                </a:solidFill>
              </a:rPr>
              <a:t>手数料収入を住民に還元</a:t>
            </a:r>
            <a:r>
              <a:rPr lang="ja-JP" altLang="en-US" sz="3600" dirty="0"/>
              <a:t>すれば、</a:t>
            </a:r>
            <a:r>
              <a:rPr lang="ja-JP" altLang="en-US" sz="3600" dirty="0" smtClean="0"/>
              <a:t>二重取りの批判を受けることなく、減量･資源化を推進できる</a:t>
            </a:r>
            <a:endParaRPr lang="ja-JP" altLang="en-US" sz="3600" dirty="0"/>
          </a:p>
          <a:p>
            <a:pPr eaLnBrk="1" hangingPunct="1">
              <a:lnSpc>
                <a:spcPct val="90000"/>
              </a:lnSpc>
            </a:pPr>
            <a:r>
              <a:rPr lang="ja-JP" altLang="en-US" sz="3600" dirty="0" smtClean="0"/>
              <a:t>有料化</a:t>
            </a:r>
            <a:r>
              <a:rPr lang="ja-JP" altLang="en-US" sz="3600" dirty="0"/>
              <a:t>によってごみが減量すれば</a:t>
            </a:r>
            <a:r>
              <a:rPr lang="ja-JP" altLang="en-US" sz="3600" dirty="0" smtClean="0"/>
              <a:t>、少なくとも長期的には、その</a:t>
            </a:r>
            <a:r>
              <a:rPr lang="ja-JP" altLang="en-US" sz="3600" dirty="0"/>
              <a:t>結果として</a:t>
            </a:r>
            <a:r>
              <a:rPr lang="ja-JP" altLang="en-US" sz="3600" dirty="0">
                <a:solidFill>
                  <a:srgbClr val="FF0000"/>
                </a:solidFill>
              </a:rPr>
              <a:t>処理経費の削減</a:t>
            </a:r>
            <a:r>
              <a:rPr lang="ja-JP" altLang="en-US" sz="3600" dirty="0"/>
              <a:t>がもたらされ、税金負担の軽減につながる</a:t>
            </a:r>
          </a:p>
          <a:p>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23</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22097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ja-JP" altLang="en-US" dirty="0" smtClean="0"/>
              <a:t>リバウンド発生論について</a:t>
            </a:r>
          </a:p>
        </p:txBody>
      </p:sp>
      <p:sp>
        <p:nvSpPr>
          <p:cNvPr id="31747" name="Rectangle 3"/>
          <p:cNvSpPr>
            <a:spLocks noGrp="1" noChangeArrowheads="1"/>
          </p:cNvSpPr>
          <p:nvPr>
            <p:ph idx="1"/>
          </p:nvPr>
        </p:nvSpPr>
        <p:spPr/>
        <p:txBody>
          <a:bodyPr/>
          <a:lstStyle/>
          <a:p>
            <a:pPr eaLnBrk="1" hangingPunct="1"/>
            <a:r>
              <a:rPr lang="ja-JP" altLang="en-US" sz="2800" dirty="0" smtClean="0"/>
              <a:t>リバウンドの定義を明確化する必要</a:t>
            </a:r>
          </a:p>
          <a:p>
            <a:pPr eaLnBrk="1" hangingPunct="1">
              <a:buFontTx/>
              <a:buNone/>
            </a:pPr>
            <a:r>
              <a:rPr lang="ja-JP" altLang="en-US" dirty="0" smtClean="0"/>
              <a:t>　</a:t>
            </a:r>
            <a:r>
              <a:rPr lang="ja-JP" altLang="en-US" sz="2400" dirty="0" smtClean="0"/>
              <a:t>「対有料化導入前年度比でごみが増加した」事例は、制度設計上の問題などによるレアケース</a:t>
            </a:r>
          </a:p>
          <a:p>
            <a:pPr eaLnBrk="1" hangingPunct="1"/>
            <a:r>
              <a:rPr lang="ja-JP" altLang="en-US" sz="2800" dirty="0" smtClean="0"/>
              <a:t>ある程度</a:t>
            </a:r>
            <a:r>
              <a:rPr lang="ja-JP" altLang="en-US" sz="2800" i="1" u="sng" dirty="0" smtClean="0"/>
              <a:t>高い手数料水準</a:t>
            </a:r>
            <a:r>
              <a:rPr lang="ja-JP" altLang="en-US" sz="2800" dirty="0" smtClean="0"/>
              <a:t>の</a:t>
            </a:r>
            <a:r>
              <a:rPr lang="ja-JP" altLang="en-US" sz="2800" i="1" u="sng" dirty="0" smtClean="0"/>
              <a:t>単純従量制</a:t>
            </a:r>
            <a:r>
              <a:rPr lang="ja-JP" altLang="en-US" sz="2800" dirty="0" smtClean="0"/>
              <a:t>では、リバウンドは起こりにくい</a:t>
            </a:r>
          </a:p>
          <a:p>
            <a:pPr marL="0" indent="0" eaLnBrk="1" hangingPunct="1">
              <a:buNone/>
            </a:pPr>
            <a:r>
              <a:rPr lang="ja-JP" altLang="en-US" sz="2400" dirty="0" smtClean="0"/>
              <a:t>■手数料水準を引き上げたケース</a:t>
            </a:r>
          </a:p>
          <a:p>
            <a:pPr marL="0" indent="0" eaLnBrk="1" hangingPunct="1">
              <a:buNone/>
            </a:pPr>
            <a:r>
              <a:rPr lang="ja-JP" altLang="en-US" dirty="0" smtClean="0"/>
              <a:t>　</a:t>
            </a:r>
            <a:r>
              <a:rPr lang="ja-JP" altLang="en-US" sz="2400" dirty="0" smtClean="0"/>
              <a:t>北九州市、宗像市、多治見市、青梅市、東根市など</a:t>
            </a:r>
          </a:p>
          <a:p>
            <a:pPr eaLnBrk="1" hangingPunct="1">
              <a:buFontTx/>
              <a:buNone/>
            </a:pPr>
            <a:r>
              <a:rPr lang="ja-JP" altLang="en-US" sz="2400" dirty="0" smtClean="0"/>
              <a:t>■超過量従量制→単純従量制の見直しをしたケース</a:t>
            </a:r>
          </a:p>
          <a:p>
            <a:pPr eaLnBrk="1" hangingPunct="1">
              <a:buFontTx/>
              <a:buNone/>
            </a:pPr>
            <a:r>
              <a:rPr lang="ja-JP" altLang="en-US" sz="2800" dirty="0"/>
              <a:t>　</a:t>
            </a:r>
            <a:r>
              <a:rPr lang="ja-JP" altLang="en-US" sz="2400" dirty="0" smtClean="0"/>
              <a:t>長野市、三原市、岸和田市、池田市、守山市、御殿場市など</a:t>
            </a:r>
          </a:p>
          <a:p>
            <a:pPr eaLnBrk="1" hangingPunct="1">
              <a:buFontTx/>
              <a:buNone/>
            </a:pPr>
            <a:r>
              <a:rPr lang="ja-JP" altLang="en-US" sz="2800" dirty="0"/>
              <a:t>　</a:t>
            </a:r>
          </a:p>
          <a:p>
            <a:pPr eaLnBrk="1" hangingPunct="1">
              <a:buFontTx/>
              <a:buNone/>
            </a:pPr>
            <a:endParaRPr lang="ja-JP" altLang="en-US" sz="2800" dirty="0" smtClean="0"/>
          </a:p>
        </p:txBody>
      </p:sp>
      <p:sp>
        <p:nvSpPr>
          <p:cNvPr id="31748"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31749"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24</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27088" y="623888"/>
            <a:ext cx="8420100" cy="1143000"/>
          </a:xfrm>
        </p:spPr>
        <p:txBody>
          <a:bodyPr/>
          <a:lstStyle/>
          <a:p>
            <a:pPr eaLnBrk="1" hangingPunct="1"/>
            <a:r>
              <a:rPr lang="ja-JP" altLang="en-US" dirty="0" smtClean="0"/>
              <a:t>事業者責任先論について</a:t>
            </a:r>
          </a:p>
        </p:txBody>
      </p:sp>
      <p:sp>
        <p:nvSpPr>
          <p:cNvPr id="32771" name="Rectangle 3"/>
          <p:cNvSpPr>
            <a:spLocks noGrp="1" noChangeArrowheads="1"/>
          </p:cNvSpPr>
          <p:nvPr>
            <p:ph type="body" idx="4294967295"/>
          </p:nvPr>
        </p:nvSpPr>
        <p:spPr>
          <a:xfrm>
            <a:off x="812800" y="2009775"/>
            <a:ext cx="8420100" cy="4114800"/>
          </a:xfrm>
        </p:spPr>
        <p:txBody>
          <a:bodyPr/>
          <a:lstStyle/>
          <a:p>
            <a:pPr eaLnBrk="1" hangingPunct="1"/>
            <a:r>
              <a:rPr lang="ja-JP" altLang="en-US" sz="2400" dirty="0" smtClean="0"/>
              <a:t>生産や販売に伴う事業者責任の確立は重要な課題</a:t>
            </a:r>
          </a:p>
          <a:p>
            <a:pPr eaLnBrk="1" hangingPunct="1"/>
            <a:r>
              <a:rPr lang="ja-JP" altLang="en-US" sz="2400" dirty="0" smtClean="0"/>
              <a:t>事業者が生産・販売する製品を購入する側の消費者にも、使用後に発生させる廃棄物について排出者としての責任がある</a:t>
            </a:r>
          </a:p>
          <a:p>
            <a:pPr eaLnBrk="1" hangingPunct="1"/>
            <a:r>
              <a:rPr lang="ja-JP" altLang="en-US" sz="2400" dirty="0" smtClean="0"/>
              <a:t>ごみ有料化に対応した住民のリフューズ、リデュース行動は生産者や販売業者にフィードバックされ、簡易包装、易リサイクルなど環境配慮に対する事業者責任の強化をもたらす</a:t>
            </a:r>
          </a:p>
          <a:p>
            <a:pPr eaLnBrk="1" hangingPunct="1"/>
            <a:r>
              <a:rPr lang="ja-JP" altLang="en-US" sz="2400" dirty="0" smtClean="0"/>
              <a:t>排出者責任に係る有料化と事業者責任の強化は矛盾するものではない　　</a:t>
            </a:r>
          </a:p>
          <a:p>
            <a:pPr marL="0" indent="0" eaLnBrk="1" hangingPunct="1">
              <a:buNone/>
            </a:pPr>
            <a:r>
              <a:rPr lang="ja-JP" altLang="en-US" sz="2400" dirty="0" smtClean="0">
                <a:solidFill>
                  <a:srgbClr val="FF0000"/>
                </a:solidFill>
              </a:rPr>
              <a:t>■両者は並行して進めるべき</a:t>
            </a:r>
          </a:p>
          <a:p>
            <a:pPr eaLnBrk="1" hangingPunct="1">
              <a:buFontTx/>
              <a:buNone/>
            </a:pPr>
            <a:endParaRPr lang="ja-JP" altLang="en-US" sz="2800" dirty="0" smtClean="0"/>
          </a:p>
          <a:p>
            <a:pPr eaLnBrk="1" hangingPunct="1">
              <a:buFontTx/>
              <a:buNone/>
            </a:pPr>
            <a:endParaRPr lang="ja-JP" altLang="en-US" sz="2800" dirty="0" smtClean="0"/>
          </a:p>
        </p:txBody>
      </p:sp>
      <p:sp>
        <p:nvSpPr>
          <p:cNvPr id="32772"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32773"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10" name="スライド番号プレースホルダ 9"/>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25</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r>
              <a:rPr lang="ja-JP" altLang="en-US" dirty="0" smtClean="0"/>
              <a:t>経済的困窮世帯の増加</a:t>
            </a:r>
          </a:p>
        </p:txBody>
      </p:sp>
      <p:sp>
        <p:nvSpPr>
          <p:cNvPr id="34819" name="コンテンツ プレースホルダ 2"/>
          <p:cNvSpPr>
            <a:spLocks noGrp="1"/>
          </p:cNvSpPr>
          <p:nvPr>
            <p:ph idx="1"/>
          </p:nvPr>
        </p:nvSpPr>
        <p:spPr/>
        <p:txBody>
          <a:bodyPr/>
          <a:lstStyle/>
          <a:p>
            <a:r>
              <a:rPr lang="ja-JP" altLang="en-US" dirty="0" smtClean="0"/>
              <a:t>減量の受け皿整備状況を示し、減量への取り組みにより負担を軽減できることを説明する</a:t>
            </a:r>
          </a:p>
          <a:p>
            <a:r>
              <a:rPr lang="ja-JP" altLang="en-US" dirty="0" smtClean="0"/>
              <a:t>減量努力をした場合の標準的な負担月額を示す</a:t>
            </a:r>
          </a:p>
          <a:p>
            <a:r>
              <a:rPr lang="ja-JP" altLang="en-US" dirty="0" smtClean="0"/>
              <a:t>社会的配慮を要する世帯、紙おむつを必要とする幼児や障害者のいる世帯等に対する減免措置などを講じる</a:t>
            </a:r>
          </a:p>
          <a:p>
            <a:r>
              <a:rPr lang="ja-JP" altLang="en-US" dirty="0" smtClean="0"/>
              <a:t>基本的には、経済的困窮世帯への対策は、福祉関連施策として担当部課において実施する</a:t>
            </a:r>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26</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normAutofit fontScale="90000"/>
          </a:bodyPr>
          <a:lstStyle/>
          <a:p>
            <a:r>
              <a:rPr lang="ja-JP" altLang="en-US" dirty="0" smtClean="0"/>
              <a:t/>
            </a:r>
            <a:br>
              <a:rPr lang="ja-JP" altLang="en-US" dirty="0" smtClean="0"/>
            </a:br>
            <a:r>
              <a:rPr lang="ja-JP" altLang="en-US" dirty="0" smtClean="0"/>
              <a:t>手数料水準別の社会的減免実施率</a:t>
            </a:r>
            <a:br>
              <a:rPr lang="ja-JP" altLang="en-US" dirty="0" smtClean="0"/>
            </a:br>
            <a:endParaRPr lang="ja-JP" altLang="en-US" sz="3100" dirty="0" smtClean="0"/>
          </a:p>
        </p:txBody>
      </p:sp>
      <p:sp>
        <p:nvSpPr>
          <p:cNvPr id="34820" name="テキスト ボックス 4"/>
          <p:cNvSpPr txBox="1">
            <a:spLocks noChangeArrowheads="1"/>
          </p:cNvSpPr>
          <p:nvPr/>
        </p:nvSpPr>
        <p:spPr bwMode="auto">
          <a:xfrm>
            <a:off x="1607570" y="5826712"/>
            <a:ext cx="89484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latin typeface="+mj-ea"/>
                <a:ea typeface="+mj-ea"/>
              </a:rPr>
              <a:t>（</a:t>
            </a:r>
            <a:r>
              <a:rPr lang="en-US" altLang="ja-JP" sz="1600" dirty="0" smtClean="0">
                <a:latin typeface="+mj-ea"/>
                <a:ea typeface="+mj-ea"/>
              </a:rPr>
              <a:t>N=32</a:t>
            </a:r>
            <a:r>
              <a:rPr lang="ja-JP" altLang="en-US" sz="1600" dirty="0" smtClean="0">
                <a:latin typeface="+mj-ea"/>
                <a:ea typeface="+mj-ea"/>
              </a:rPr>
              <a:t>）</a:t>
            </a:r>
            <a:endParaRPr lang="ja-JP" altLang="en-US" sz="1600" dirty="0">
              <a:latin typeface="+mj-ea"/>
              <a:ea typeface="+mj-ea"/>
            </a:endParaRPr>
          </a:p>
        </p:txBody>
      </p:sp>
      <p:sp>
        <p:nvSpPr>
          <p:cNvPr id="34821" name="テキスト ボックス 5"/>
          <p:cNvSpPr txBox="1">
            <a:spLocks noChangeArrowheads="1"/>
          </p:cNvSpPr>
          <p:nvPr/>
        </p:nvSpPr>
        <p:spPr bwMode="auto">
          <a:xfrm>
            <a:off x="2709512" y="5826712"/>
            <a:ext cx="94297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latin typeface="+mj-ea"/>
                <a:ea typeface="+mj-ea"/>
              </a:rPr>
              <a:t>（</a:t>
            </a:r>
            <a:r>
              <a:rPr lang="en-US" altLang="ja-JP" sz="1600" dirty="0" smtClean="0">
                <a:latin typeface="+mj-ea"/>
                <a:ea typeface="+mj-ea"/>
              </a:rPr>
              <a:t>N=63</a:t>
            </a:r>
            <a:r>
              <a:rPr lang="ja-JP" altLang="en-US" sz="1600" dirty="0" smtClean="0">
                <a:latin typeface="+mj-ea"/>
                <a:ea typeface="+mj-ea"/>
              </a:rPr>
              <a:t>）</a:t>
            </a:r>
            <a:endParaRPr lang="ja-JP" altLang="en-US" sz="1600" dirty="0">
              <a:latin typeface="+mj-ea"/>
              <a:ea typeface="+mj-ea"/>
            </a:endParaRPr>
          </a:p>
        </p:txBody>
      </p:sp>
      <p:sp>
        <p:nvSpPr>
          <p:cNvPr id="34822" name="テキスト ボックス 6"/>
          <p:cNvSpPr txBox="1">
            <a:spLocks noChangeArrowheads="1"/>
          </p:cNvSpPr>
          <p:nvPr/>
        </p:nvSpPr>
        <p:spPr bwMode="auto">
          <a:xfrm>
            <a:off x="3859586" y="5826712"/>
            <a:ext cx="8962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latin typeface="+mj-ea"/>
                <a:ea typeface="+mj-ea"/>
              </a:rPr>
              <a:t>（</a:t>
            </a:r>
            <a:r>
              <a:rPr lang="en-US" altLang="ja-JP" sz="1600" dirty="0" smtClean="0">
                <a:latin typeface="+mj-ea"/>
                <a:ea typeface="+mj-ea"/>
              </a:rPr>
              <a:t>N=94</a:t>
            </a:r>
            <a:r>
              <a:rPr lang="ja-JP" altLang="en-US" sz="1600" dirty="0" smtClean="0">
                <a:latin typeface="+mj-ea"/>
                <a:ea typeface="+mj-ea"/>
              </a:rPr>
              <a:t>）</a:t>
            </a:r>
            <a:endParaRPr lang="ja-JP" altLang="en-US" sz="1600" dirty="0">
              <a:latin typeface="+mj-ea"/>
              <a:ea typeface="+mj-ea"/>
            </a:endParaRPr>
          </a:p>
        </p:txBody>
      </p:sp>
      <p:sp>
        <p:nvSpPr>
          <p:cNvPr id="34823" name="テキスト ボックス 7"/>
          <p:cNvSpPr txBox="1">
            <a:spLocks noChangeArrowheads="1"/>
          </p:cNvSpPr>
          <p:nvPr/>
        </p:nvSpPr>
        <p:spPr bwMode="auto">
          <a:xfrm>
            <a:off x="4962917" y="5826712"/>
            <a:ext cx="8985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latin typeface="+mj-ea"/>
                <a:ea typeface="+mj-ea"/>
              </a:rPr>
              <a:t>（</a:t>
            </a:r>
            <a:r>
              <a:rPr lang="en-US" altLang="ja-JP" sz="1600" dirty="0" smtClean="0">
                <a:latin typeface="+mj-ea"/>
                <a:ea typeface="+mj-ea"/>
              </a:rPr>
              <a:t>N=98</a:t>
            </a:r>
            <a:r>
              <a:rPr lang="ja-JP" altLang="en-US" sz="1600" dirty="0" smtClean="0">
                <a:latin typeface="+mj-ea"/>
                <a:ea typeface="+mj-ea"/>
              </a:rPr>
              <a:t>）</a:t>
            </a:r>
            <a:endParaRPr lang="ja-JP" altLang="en-US" sz="1600" dirty="0">
              <a:latin typeface="+mj-ea"/>
              <a:ea typeface="+mj-ea"/>
            </a:endParaRPr>
          </a:p>
        </p:txBody>
      </p:sp>
      <p:sp>
        <p:nvSpPr>
          <p:cNvPr id="34824" name="テキスト ボックス 8"/>
          <p:cNvSpPr txBox="1">
            <a:spLocks noChangeArrowheads="1"/>
          </p:cNvSpPr>
          <p:nvPr/>
        </p:nvSpPr>
        <p:spPr bwMode="auto">
          <a:xfrm>
            <a:off x="6068540" y="5826712"/>
            <a:ext cx="92240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latin typeface="+mj-ea"/>
                <a:ea typeface="+mj-ea"/>
              </a:rPr>
              <a:t>（</a:t>
            </a:r>
            <a:r>
              <a:rPr lang="en-US" altLang="ja-JP" sz="1600" dirty="0" smtClean="0">
                <a:latin typeface="+mj-ea"/>
                <a:ea typeface="+mj-ea"/>
              </a:rPr>
              <a:t>N=95</a:t>
            </a:r>
            <a:r>
              <a:rPr lang="ja-JP" altLang="en-US" sz="1600" dirty="0" smtClean="0">
                <a:latin typeface="+mj-ea"/>
                <a:ea typeface="+mj-ea"/>
              </a:rPr>
              <a:t>）</a:t>
            </a:r>
            <a:endParaRPr lang="ja-JP" altLang="en-US" sz="1600" dirty="0">
              <a:latin typeface="+mj-ea"/>
              <a:ea typeface="+mj-ea"/>
            </a:endParaRPr>
          </a:p>
        </p:txBody>
      </p:sp>
      <p:sp>
        <p:nvSpPr>
          <p:cNvPr id="34825" name="テキスト ボックス 10"/>
          <p:cNvSpPr txBox="1">
            <a:spLocks noChangeArrowheads="1"/>
          </p:cNvSpPr>
          <p:nvPr/>
        </p:nvSpPr>
        <p:spPr bwMode="auto">
          <a:xfrm>
            <a:off x="7198042" y="5826712"/>
            <a:ext cx="90168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latin typeface="+mj-ea"/>
                <a:ea typeface="+mj-ea"/>
              </a:rPr>
              <a:t>（</a:t>
            </a:r>
            <a:r>
              <a:rPr lang="en-US" altLang="ja-JP" sz="1600" dirty="0" smtClean="0">
                <a:latin typeface="+mj-ea"/>
                <a:ea typeface="+mj-ea"/>
              </a:rPr>
              <a:t>N=53</a:t>
            </a:r>
            <a:r>
              <a:rPr lang="ja-JP" altLang="en-US" sz="1600" dirty="0" smtClean="0">
                <a:latin typeface="+mj-ea"/>
                <a:ea typeface="+mj-ea"/>
              </a:rPr>
              <a:t>）</a:t>
            </a:r>
            <a:endParaRPr lang="ja-JP" altLang="en-US" sz="1600" dirty="0">
              <a:latin typeface="+mj-ea"/>
              <a:ea typeface="+mj-ea"/>
            </a:endParaRPr>
          </a:p>
        </p:txBody>
      </p:sp>
      <p:sp>
        <p:nvSpPr>
          <p:cNvPr id="10" name="正方形/長方形 9"/>
          <p:cNvSpPr/>
          <p:nvPr/>
        </p:nvSpPr>
        <p:spPr>
          <a:xfrm>
            <a:off x="871335" y="6238542"/>
            <a:ext cx="7087809" cy="369332"/>
          </a:xfrm>
          <a:prstGeom prst="rect">
            <a:avLst/>
          </a:prstGeom>
        </p:spPr>
        <p:txBody>
          <a:bodyPr wrap="square">
            <a:spAutoFit/>
          </a:bodyPr>
          <a:lstStyle/>
          <a:p>
            <a:pPr>
              <a:defRPr/>
            </a:pPr>
            <a:r>
              <a:rPr lang="ja-JP" altLang="en-US" sz="1800" dirty="0" smtClean="0">
                <a:latin typeface="+mj-ea"/>
                <a:ea typeface="+mj-ea"/>
              </a:rPr>
              <a:t>注）１．</a:t>
            </a:r>
            <a:r>
              <a:rPr lang="en-US" altLang="ja-JP" sz="1800" dirty="0" smtClean="0">
                <a:latin typeface="+mj-ea"/>
                <a:ea typeface="+mj-ea"/>
              </a:rPr>
              <a:t>2016</a:t>
            </a:r>
            <a:r>
              <a:rPr lang="ja-JP" altLang="ja-JP" sz="1800" dirty="0" smtClean="0">
                <a:latin typeface="+mj-ea"/>
                <a:ea typeface="+mj-ea"/>
              </a:rPr>
              <a:t>年</a:t>
            </a:r>
            <a:r>
              <a:rPr lang="en-US" altLang="ja-JP" sz="1800" dirty="0" smtClean="0">
                <a:latin typeface="+mj-ea"/>
                <a:ea typeface="+mj-ea"/>
              </a:rPr>
              <a:t>12</a:t>
            </a:r>
            <a:r>
              <a:rPr lang="ja-JP" altLang="ja-JP" sz="1800" dirty="0" smtClean="0">
                <a:latin typeface="+mj-ea"/>
                <a:ea typeface="+mj-ea"/>
              </a:rPr>
              <a:t>月現在</a:t>
            </a:r>
            <a:r>
              <a:rPr lang="ja-JP" altLang="en-US" sz="1800" dirty="0" smtClean="0">
                <a:latin typeface="+mj-ea"/>
                <a:ea typeface="+mj-ea"/>
              </a:rPr>
              <a:t>、２．母数＝単純従量制</a:t>
            </a:r>
            <a:r>
              <a:rPr lang="en-US" altLang="ja-JP" sz="1800" dirty="0" smtClean="0">
                <a:latin typeface="+mj-ea"/>
                <a:ea typeface="+mj-ea"/>
              </a:rPr>
              <a:t>435</a:t>
            </a:r>
            <a:r>
              <a:rPr lang="ja-JP" altLang="en-US" sz="1800" dirty="0" smtClean="0">
                <a:latin typeface="+mj-ea"/>
                <a:ea typeface="+mj-ea"/>
              </a:rPr>
              <a:t>市、実施市＝</a:t>
            </a:r>
            <a:r>
              <a:rPr lang="en-US" altLang="ja-JP" sz="1800" dirty="0" smtClean="0">
                <a:latin typeface="+mj-ea"/>
                <a:ea typeface="+mj-ea"/>
              </a:rPr>
              <a:t>175</a:t>
            </a:r>
            <a:r>
              <a:rPr lang="ja-JP" altLang="en-US" sz="1800" dirty="0" smtClean="0">
                <a:latin typeface="+mj-ea"/>
                <a:ea typeface="+mj-ea"/>
              </a:rPr>
              <a:t>市</a:t>
            </a:r>
            <a:endParaRPr lang="ja-JP" altLang="en-US" sz="1800" dirty="0">
              <a:latin typeface="+mj-ea"/>
              <a:ea typeface="+mj-ea"/>
            </a:endParaRPr>
          </a:p>
        </p:txBody>
      </p:sp>
      <p:graphicFrame>
        <p:nvGraphicFramePr>
          <p:cNvPr id="2" name="グラフ 1"/>
          <p:cNvGraphicFramePr/>
          <p:nvPr>
            <p:extLst>
              <p:ext uri="{D42A27DB-BD31-4B8C-83A1-F6EECF244321}">
                <p14:modId xmlns:p14="http://schemas.microsoft.com/office/powerpoint/2010/main" xmlns="" val="900522845"/>
              </p:ext>
            </p:extLst>
          </p:nvPr>
        </p:nvGraphicFramePr>
        <p:xfrm>
          <a:off x="896549" y="1340768"/>
          <a:ext cx="8190910" cy="4566799"/>
        </p:xfrm>
        <a:graphic>
          <a:graphicData uri="http://schemas.openxmlformats.org/drawingml/2006/chart">
            <c:chart xmlns:c="http://schemas.openxmlformats.org/drawingml/2006/chart" xmlns:r="http://schemas.openxmlformats.org/officeDocument/2006/relationships" r:id="rId3"/>
          </a:graphicData>
        </a:graphic>
      </p:graphicFrame>
      <p:sp>
        <p:nvSpPr>
          <p:cNvPr id="14" name="スライド番号プレースホルダ 13"/>
          <p:cNvSpPr>
            <a:spLocks noGrp="1"/>
          </p:cNvSpPr>
          <p:nvPr>
            <p:ph type="sldNum" sz="quarter" idx="12"/>
          </p:nvPr>
        </p:nvSpPr>
        <p:spPr/>
        <p:txBody>
          <a:bodyPr/>
          <a:lstStyle/>
          <a:p>
            <a:pPr>
              <a:defRPr/>
            </a:pPr>
            <a:fld id="{A631E6E2-C106-45D4-B9AB-7A0EAC13AD16}" type="slidenum">
              <a:rPr lang="en-US" altLang="ja-JP" sz="2400" b="1" smtClean="0">
                <a:solidFill>
                  <a:schemeClr val="tx1"/>
                </a:solidFill>
                <a:latin typeface="ＭＳ ゴシック" pitchFamily="49" charset="-128"/>
                <a:ea typeface="ＭＳ ゴシック" pitchFamily="49" charset="-128"/>
              </a:rPr>
              <a:pPr>
                <a:defRPr/>
              </a:pPr>
              <a:t>27</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657593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dirty="0" smtClean="0"/>
              <a:t>４．減量効果は出ているか</a:t>
            </a:r>
          </a:p>
        </p:txBody>
      </p:sp>
      <p:sp>
        <p:nvSpPr>
          <p:cNvPr id="36867" name="Rectangle 3"/>
          <p:cNvSpPr>
            <a:spLocks noGrp="1" noChangeArrowheads="1"/>
          </p:cNvSpPr>
          <p:nvPr>
            <p:ph idx="1"/>
          </p:nvPr>
        </p:nvSpPr>
        <p:spPr>
          <a:xfrm>
            <a:off x="495300" y="1600200"/>
            <a:ext cx="9069388" cy="4525963"/>
          </a:xfrm>
        </p:spPr>
        <p:txBody>
          <a:bodyPr/>
          <a:lstStyle/>
          <a:p>
            <a:pPr eaLnBrk="1" hangingPunct="1">
              <a:buFontTx/>
              <a:buNone/>
            </a:pPr>
            <a:r>
              <a:rPr lang="ja-JP" altLang="en-US" sz="2800" i="1" u="sng" dirty="0" smtClean="0"/>
              <a:t>２０００年度以降の家庭ごみ有料化市の減量効果集計</a:t>
            </a:r>
            <a:endParaRPr lang="en-US" altLang="ja-JP" sz="2800" i="1" u="sng" dirty="0" smtClean="0"/>
          </a:p>
          <a:p>
            <a:pPr eaLnBrk="1" hangingPunct="1">
              <a:buFontTx/>
              <a:buNone/>
            </a:pPr>
            <a:r>
              <a:rPr lang="ja-JP" altLang="en-US" sz="2800" i="1" u="sng" dirty="0" smtClean="0"/>
              <a:t>有料化導入前年度との比較時点</a:t>
            </a:r>
          </a:p>
          <a:p>
            <a:pPr eaLnBrk="1" hangingPunct="1">
              <a:buFontTx/>
              <a:buNone/>
            </a:pPr>
            <a:r>
              <a:rPr lang="ja-JP" altLang="en-US" sz="2800" dirty="0" smtClean="0"/>
              <a:t>　有料化翌年度の減量効果</a:t>
            </a:r>
          </a:p>
          <a:p>
            <a:pPr eaLnBrk="1" hangingPunct="1">
              <a:buFontTx/>
              <a:buNone/>
            </a:pPr>
            <a:r>
              <a:rPr lang="ja-JP" altLang="en-US" sz="2800" dirty="0" smtClean="0"/>
              <a:t>　有料化５年目の年度の減量効果</a:t>
            </a:r>
          </a:p>
          <a:p>
            <a:pPr eaLnBrk="1" hangingPunct="1">
              <a:buFontTx/>
              <a:buNone/>
            </a:pPr>
            <a:r>
              <a:rPr lang="ja-JP" altLang="en-US" sz="2800" i="1" u="sng" dirty="0" smtClean="0"/>
              <a:t>サンプル数　</a:t>
            </a:r>
          </a:p>
          <a:p>
            <a:pPr eaLnBrk="1" hangingPunct="1">
              <a:buFontTx/>
              <a:buNone/>
            </a:pPr>
            <a:r>
              <a:rPr lang="ja-JP" altLang="en-US" sz="2800" i="1" dirty="0"/>
              <a:t>　</a:t>
            </a:r>
            <a:r>
              <a:rPr lang="ja-JP" altLang="en-US" sz="2800" dirty="0" smtClean="0"/>
              <a:t>単純従量制　１３０市　</a:t>
            </a:r>
          </a:p>
          <a:p>
            <a:pPr eaLnBrk="1" hangingPunct="1">
              <a:buFontTx/>
              <a:buNone/>
            </a:pPr>
            <a:r>
              <a:rPr lang="ja-JP" altLang="en-US" sz="2800" i="1" u="sng" dirty="0" smtClean="0"/>
              <a:t>対象ごみ</a:t>
            </a:r>
          </a:p>
          <a:p>
            <a:pPr eaLnBrk="1" hangingPunct="1">
              <a:buFontTx/>
              <a:buNone/>
            </a:pPr>
            <a:r>
              <a:rPr lang="ja-JP" altLang="en-US" sz="2800" dirty="0" smtClean="0"/>
              <a:t>　家庭系処分ごみ（可</a:t>
            </a:r>
            <a:r>
              <a:rPr lang="ja-JP" altLang="en-US" sz="2800" dirty="0"/>
              <a:t>・不・</a:t>
            </a:r>
            <a:r>
              <a:rPr lang="ja-JP" altLang="en-US" sz="2800" dirty="0" smtClean="0"/>
              <a:t>粗）</a:t>
            </a:r>
          </a:p>
          <a:p>
            <a:pPr eaLnBrk="1" hangingPunct="1">
              <a:buFontTx/>
              <a:buNone/>
            </a:pPr>
            <a:r>
              <a:rPr lang="ja-JP" altLang="en-US" sz="2800" dirty="0" smtClean="0"/>
              <a:t>　家庭系ごみ排出量（処分ごみ＋資源物）</a:t>
            </a:r>
          </a:p>
          <a:p>
            <a:pPr eaLnBrk="1" hangingPunct="1">
              <a:buFontTx/>
              <a:buNone/>
            </a:pPr>
            <a:endParaRPr lang="ja-JP" altLang="en-US" sz="2800" dirty="0" smtClean="0"/>
          </a:p>
        </p:txBody>
      </p:sp>
      <p:sp>
        <p:nvSpPr>
          <p:cNvPr id="36868"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9" name="スライド番号プレースホルダ 8"/>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28</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a:t>
            </a:r>
            <a:r>
              <a:rPr lang="ja-JP" altLang="en-US" dirty="0" smtClean="0"/>
              <a:t>．「見える化」としてのごみ有料化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　　　　　　</a:t>
            </a:r>
            <a:endParaRPr lang="ja-JP" altLang="en-US" dirty="0" smtClean="0"/>
          </a:p>
          <a:p>
            <a:pPr marL="0" indent="0">
              <a:buNone/>
            </a:pPr>
            <a:r>
              <a:rPr lang="ja-JP" altLang="en-US" dirty="0"/>
              <a:t>　</a:t>
            </a:r>
            <a:r>
              <a:rPr lang="ja-JP" altLang="en-US" dirty="0" smtClean="0"/>
              <a:t>　　　</a:t>
            </a:r>
            <a:endParaRPr lang="en-US" altLang="ja-JP" dirty="0" smtClean="0"/>
          </a:p>
          <a:p>
            <a:pPr marL="0" indent="0">
              <a:buNone/>
            </a:pPr>
            <a:r>
              <a:rPr lang="ja-JP" altLang="en-US" sz="4400" dirty="0"/>
              <a:t>　　　</a:t>
            </a:r>
            <a:r>
              <a:rPr lang="ja-JP" altLang="en-US" sz="4400" dirty="0" smtClean="0"/>
              <a:t>  見える</a:t>
            </a:r>
            <a:r>
              <a:rPr lang="ja-JP" altLang="en-US" sz="4400" dirty="0"/>
              <a:t>化　　　　見えない化</a:t>
            </a:r>
          </a:p>
          <a:p>
            <a:pPr marL="0" indent="0">
              <a:buNone/>
            </a:pPr>
            <a:endParaRPr kumimoji="1" lang="ja-JP" altLang="en-US" dirty="0" smtClean="0"/>
          </a:p>
          <a:p>
            <a:pPr marL="0" indent="0">
              <a:buNone/>
            </a:pPr>
            <a:r>
              <a:rPr lang="ja-JP" altLang="en-US" dirty="0" smtClean="0"/>
              <a:t>　　　</a:t>
            </a:r>
          </a:p>
          <a:p>
            <a:pPr marL="0" indent="0">
              <a:buNone/>
            </a:pPr>
            <a:r>
              <a:rPr lang="ja-JP" altLang="en-US" dirty="0"/>
              <a:t>　</a:t>
            </a:r>
            <a:r>
              <a:rPr lang="ja-JP" altLang="en-US" dirty="0" smtClean="0"/>
              <a:t>　　  </a:t>
            </a:r>
            <a:r>
              <a:rPr lang="ja-JP" altLang="en-US" sz="4000" dirty="0" smtClean="0"/>
              <a:t>ごみ</a:t>
            </a:r>
            <a:r>
              <a:rPr lang="ja-JP" altLang="en-US" sz="4000" dirty="0"/>
              <a:t>減量の　　　　</a:t>
            </a:r>
            <a:r>
              <a:rPr lang="ja-JP" altLang="en-US" sz="4000" dirty="0" smtClean="0"/>
              <a:t> ごみ</a:t>
            </a:r>
            <a:r>
              <a:rPr lang="ja-JP" altLang="en-US" sz="4000" dirty="0"/>
              <a:t>減量の</a:t>
            </a:r>
          </a:p>
          <a:p>
            <a:pPr marL="0" indent="0">
              <a:buNone/>
            </a:pPr>
            <a:r>
              <a:rPr lang="ja-JP" altLang="en-US" sz="4000" dirty="0"/>
              <a:t>　　　　</a:t>
            </a:r>
            <a:r>
              <a:rPr lang="ja-JP" altLang="en-US" sz="4000" dirty="0" smtClean="0"/>
              <a:t>   推進</a:t>
            </a:r>
            <a:r>
              <a:rPr lang="ja-JP" altLang="en-US" sz="4000" dirty="0"/>
              <a:t>　　　　　　　　　阻害　</a:t>
            </a:r>
            <a:r>
              <a:rPr lang="ja-JP" altLang="en-US" dirty="0" smtClean="0"/>
              <a:t>　　　　</a:t>
            </a:r>
            <a:r>
              <a:rPr kumimoji="1" lang="ja-JP" altLang="en-US" dirty="0" smtClean="0"/>
              <a:t>　　　　</a:t>
            </a:r>
            <a:endParaRPr kumimoji="1" lang="ja-JP" altLang="en-US" dirty="0"/>
          </a:p>
        </p:txBody>
      </p:sp>
      <p:sp>
        <p:nvSpPr>
          <p:cNvPr id="4" name="円/楕円 3"/>
          <p:cNvSpPr/>
          <p:nvPr/>
        </p:nvSpPr>
        <p:spPr>
          <a:xfrm>
            <a:off x="1496616" y="2420888"/>
            <a:ext cx="3096344"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円/楕円 4"/>
          <p:cNvSpPr/>
          <p:nvPr/>
        </p:nvSpPr>
        <p:spPr>
          <a:xfrm>
            <a:off x="5025008" y="2492896"/>
            <a:ext cx="3600400"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 5"/>
          <p:cNvSpPr/>
          <p:nvPr/>
        </p:nvSpPr>
        <p:spPr>
          <a:xfrm>
            <a:off x="1208584" y="4509120"/>
            <a:ext cx="3384376" cy="14401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5097016" y="4509120"/>
            <a:ext cx="3384376" cy="14401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下矢印 8"/>
          <p:cNvSpPr/>
          <p:nvPr/>
        </p:nvSpPr>
        <p:spPr>
          <a:xfrm>
            <a:off x="2720752" y="3717032"/>
            <a:ext cx="648072" cy="720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下矢印 9"/>
          <p:cNvSpPr/>
          <p:nvPr/>
        </p:nvSpPr>
        <p:spPr>
          <a:xfrm>
            <a:off x="6681192" y="3717032"/>
            <a:ext cx="576064" cy="720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1496616" y="1417639"/>
            <a:ext cx="6984776" cy="1200329"/>
          </a:xfrm>
          <a:prstGeom prst="rect">
            <a:avLst/>
          </a:prstGeom>
          <a:noFill/>
        </p:spPr>
        <p:txBody>
          <a:bodyPr wrap="square" rtlCol="0">
            <a:spAutoFit/>
          </a:bodyPr>
          <a:lstStyle/>
          <a:p>
            <a:r>
              <a:rPr lang="ja-JP" altLang="en-US" sz="2400" dirty="0"/>
              <a:t>「見える化」とは、取り組みの状況やその問題点が見えるようにしておく工夫のこと＝可視化</a:t>
            </a:r>
          </a:p>
          <a:p>
            <a:endParaRPr lang="ja-JP" altLang="en-US" sz="2400" dirty="0"/>
          </a:p>
        </p:txBody>
      </p:sp>
      <p:sp>
        <p:nvSpPr>
          <p:cNvPr id="14" name="スライド番号プレースホルダ 13"/>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34943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r>
              <a:rPr lang="en-US" altLang="ja-JP" sz="3200" dirty="0">
                <a:latin typeface="ＭＳ Ｐゴシック" charset="-128"/>
              </a:rPr>
              <a:t>2000</a:t>
            </a:r>
            <a:r>
              <a:rPr lang="ja-JP" altLang="en-US" sz="3200" dirty="0">
                <a:latin typeface="ＭＳ Ｐゴシック" charset="-128"/>
              </a:rPr>
              <a:t>年度以降有料化導入単純従量制</a:t>
            </a:r>
            <a:r>
              <a:rPr lang="ja-JP" altLang="en-US" sz="3200" dirty="0" smtClean="0">
                <a:latin typeface="ＭＳ Ｐゴシック" charset="-128"/>
              </a:rPr>
              <a:t>１３０市</a:t>
            </a:r>
            <a:r>
              <a:rPr lang="ja-JP" altLang="en-US" sz="3200" dirty="0"/>
              <a:t/>
            </a:r>
            <a:br>
              <a:rPr lang="ja-JP" altLang="en-US" sz="3200" dirty="0"/>
            </a:br>
            <a:r>
              <a:rPr lang="ja-JP" altLang="en-US" sz="3200" dirty="0"/>
              <a:t>大袋価格水準</a:t>
            </a:r>
            <a:r>
              <a:rPr lang="ja-JP" altLang="en-US" sz="3200" dirty="0" smtClean="0"/>
              <a:t>と</a:t>
            </a:r>
            <a:r>
              <a:rPr lang="ja-JP" altLang="en-US" sz="3200" dirty="0"/>
              <a:t>処分</a:t>
            </a:r>
            <a:r>
              <a:rPr lang="ja-JP" altLang="en-US" sz="3200" dirty="0" smtClean="0"/>
              <a:t>ごみの</a:t>
            </a:r>
            <a:r>
              <a:rPr lang="ja-JP" altLang="en-US" sz="3200" dirty="0"/>
              <a:t>減量効果</a:t>
            </a:r>
            <a:r>
              <a:rPr lang="en-US" altLang="ja-JP" sz="3200" dirty="0"/>
              <a:t/>
            </a:r>
            <a:br>
              <a:rPr lang="en-US" altLang="ja-JP" sz="3200" dirty="0"/>
            </a:br>
            <a:r>
              <a:rPr lang="ja-JP" altLang="en-US" sz="2800" dirty="0">
                <a:latin typeface="ＭＳ Ｐゴシック" charset="-128"/>
              </a:rPr>
              <a:t>（青：導入翌年度</a:t>
            </a:r>
            <a:r>
              <a:rPr lang="en-US" altLang="ja-JP" sz="2800" dirty="0">
                <a:latin typeface="ＭＳ Ｐゴシック" charset="-128"/>
              </a:rPr>
              <a:t>/</a:t>
            </a:r>
            <a:r>
              <a:rPr lang="ja-JP" altLang="en-US" sz="2800" dirty="0">
                <a:latin typeface="ＭＳ Ｐゴシック" charset="-128"/>
              </a:rPr>
              <a:t>赤：導入５年目）</a:t>
            </a:r>
            <a:endParaRPr lang="ja-JP" altLang="en-US" sz="2800" dirty="0"/>
          </a:p>
        </p:txBody>
      </p:sp>
      <p:graphicFrame>
        <p:nvGraphicFramePr>
          <p:cNvPr id="2" name="コンテンツ プレースホルダー 4"/>
          <p:cNvGraphicFramePr>
            <a:graphicFrameLocks noGrp="1"/>
          </p:cNvGraphicFramePr>
          <p:nvPr>
            <p:ph idx="1"/>
            <p:extLst/>
          </p:nvPr>
        </p:nvGraphicFramePr>
        <p:xfrm>
          <a:off x="1062165" y="1821160"/>
          <a:ext cx="8212015"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8917" name="Text Box 4"/>
          <p:cNvSpPr txBox="1">
            <a:spLocks noChangeArrowheads="1"/>
          </p:cNvSpPr>
          <p:nvPr/>
        </p:nvSpPr>
        <p:spPr bwMode="auto">
          <a:xfrm>
            <a:off x="1985108" y="1949450"/>
            <a:ext cx="11430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10</a:t>
            </a:r>
            <a:r>
              <a:rPr lang="ja-JP" altLang="en-US" sz="1500" b="1" dirty="0">
                <a:latin typeface="ＭＳ Ｐゴシック" charset="-128"/>
              </a:rPr>
              <a:t>～</a:t>
            </a:r>
            <a:r>
              <a:rPr lang="en-US" altLang="ja-JP" sz="1500" b="1" dirty="0">
                <a:latin typeface="ＭＳ Ｐゴシック" charset="-128"/>
              </a:rPr>
              <a:t>20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a:latin typeface="ＭＳ Ｐゴシック" charset="-128"/>
              </a:rPr>
              <a:t>N=11)</a:t>
            </a:r>
          </a:p>
        </p:txBody>
      </p:sp>
      <p:sp>
        <p:nvSpPr>
          <p:cNvPr id="38918" name="Text Box 8"/>
          <p:cNvSpPr txBox="1">
            <a:spLocks noChangeArrowheads="1"/>
          </p:cNvSpPr>
          <p:nvPr/>
        </p:nvSpPr>
        <p:spPr bwMode="auto">
          <a:xfrm>
            <a:off x="3572119" y="1949450"/>
            <a:ext cx="84406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30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N=31)</a:t>
            </a:r>
            <a:endParaRPr lang="en-US" altLang="ja-JP" sz="1500" b="1" dirty="0">
              <a:latin typeface="ＭＳ Ｐゴシック" charset="-128"/>
            </a:endParaRPr>
          </a:p>
        </p:txBody>
      </p:sp>
      <p:sp>
        <p:nvSpPr>
          <p:cNvPr id="38919" name="Text Box 6"/>
          <p:cNvSpPr txBox="1">
            <a:spLocks noChangeArrowheads="1"/>
          </p:cNvSpPr>
          <p:nvPr/>
        </p:nvSpPr>
        <p:spPr bwMode="auto">
          <a:xfrm>
            <a:off x="4917832" y="1949450"/>
            <a:ext cx="803031"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40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N=25)</a:t>
            </a:r>
            <a:endParaRPr lang="en-US" altLang="ja-JP" sz="1500" b="1" dirty="0">
              <a:latin typeface="ＭＳ Ｐゴシック" charset="-128"/>
            </a:endParaRPr>
          </a:p>
        </p:txBody>
      </p:sp>
      <p:sp>
        <p:nvSpPr>
          <p:cNvPr id="38920" name="Text Box 5"/>
          <p:cNvSpPr txBox="1">
            <a:spLocks noChangeArrowheads="1"/>
          </p:cNvSpPr>
          <p:nvPr/>
        </p:nvSpPr>
        <p:spPr bwMode="auto">
          <a:xfrm>
            <a:off x="6220070" y="1949450"/>
            <a:ext cx="1157654"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50</a:t>
            </a:r>
            <a:r>
              <a:rPr lang="ja-JP" altLang="en-US" sz="1500" b="1" dirty="0">
                <a:latin typeface="ＭＳ Ｐゴシック" charset="-128"/>
              </a:rPr>
              <a:t>～</a:t>
            </a:r>
            <a:r>
              <a:rPr lang="en-US" altLang="ja-JP" sz="1500" b="1" dirty="0">
                <a:latin typeface="ＭＳ Ｐゴシック" charset="-128"/>
              </a:rPr>
              <a:t>60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N=27)</a:t>
            </a:r>
            <a:endParaRPr lang="en-US" altLang="ja-JP" sz="1500" b="1" dirty="0">
              <a:latin typeface="ＭＳ Ｐゴシック" charset="-128"/>
            </a:endParaRPr>
          </a:p>
        </p:txBody>
      </p:sp>
      <p:sp>
        <p:nvSpPr>
          <p:cNvPr id="38921" name="Text Box 7"/>
          <p:cNvSpPr txBox="1">
            <a:spLocks noChangeArrowheads="1"/>
          </p:cNvSpPr>
          <p:nvPr/>
        </p:nvSpPr>
        <p:spPr bwMode="auto">
          <a:xfrm>
            <a:off x="7635631" y="1949450"/>
            <a:ext cx="115179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70</a:t>
            </a:r>
            <a:r>
              <a:rPr lang="ja-JP" altLang="en-US" sz="1500" b="1" dirty="0">
                <a:latin typeface="ＭＳ Ｐゴシック" charset="-128"/>
              </a:rPr>
              <a:t>円台以上</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N=36)</a:t>
            </a:r>
            <a:endParaRPr lang="en-US" altLang="ja-JP" sz="1500" b="1" dirty="0">
              <a:latin typeface="ＭＳ Ｐゴシック" charset="-128"/>
            </a:endParaRPr>
          </a:p>
        </p:txBody>
      </p:sp>
      <p:sp>
        <p:nvSpPr>
          <p:cNvPr id="38922" name="テキスト ボックス 9"/>
          <p:cNvSpPr txBox="1">
            <a:spLocks noChangeArrowheads="1"/>
          </p:cNvSpPr>
          <p:nvPr/>
        </p:nvSpPr>
        <p:spPr bwMode="auto">
          <a:xfrm>
            <a:off x="656430" y="2370139"/>
            <a:ext cx="430887"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r>
              <a:rPr lang="ja-JP" altLang="en-US" sz="1600" b="1"/>
              <a:t>平均減量率 ％</a:t>
            </a:r>
          </a:p>
        </p:txBody>
      </p:sp>
      <p:sp>
        <p:nvSpPr>
          <p:cNvPr id="3" name="テキスト ボックス 2"/>
          <p:cNvSpPr txBox="1"/>
          <p:nvPr/>
        </p:nvSpPr>
        <p:spPr>
          <a:xfrm>
            <a:off x="4289181" y="1610896"/>
            <a:ext cx="2376264" cy="338554"/>
          </a:xfrm>
          <a:prstGeom prst="rect">
            <a:avLst/>
          </a:prstGeom>
          <a:noFill/>
        </p:spPr>
        <p:txBody>
          <a:bodyPr wrap="square" rtlCol="0">
            <a:spAutoFit/>
          </a:bodyPr>
          <a:lstStyle/>
          <a:p>
            <a:r>
              <a:rPr lang="ja-JP" altLang="en-US" sz="1600" b="1" dirty="0"/>
              <a:t>大袋１枚の価格</a:t>
            </a:r>
          </a:p>
        </p:txBody>
      </p:sp>
      <p:sp>
        <p:nvSpPr>
          <p:cNvPr id="14" name="スライド番号プレースホルダ 13"/>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29</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544930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r>
              <a:rPr lang="en-US" altLang="ja-JP" sz="3200" dirty="0">
                <a:latin typeface="ＭＳ Ｐゴシック" charset="-128"/>
              </a:rPr>
              <a:t>2000</a:t>
            </a:r>
            <a:r>
              <a:rPr lang="ja-JP" altLang="en-US" sz="3200" dirty="0">
                <a:latin typeface="ＭＳ Ｐゴシック" charset="-128"/>
              </a:rPr>
              <a:t>年度以降有料化導入単純従量制</a:t>
            </a:r>
            <a:r>
              <a:rPr lang="ja-JP" altLang="en-US" sz="3200" dirty="0" smtClean="0">
                <a:latin typeface="ＭＳ Ｐゴシック" charset="-128"/>
              </a:rPr>
              <a:t>１３０市</a:t>
            </a:r>
            <a:r>
              <a:rPr lang="ja-JP" altLang="en-US" sz="3200" dirty="0"/>
              <a:t/>
            </a:r>
            <a:br>
              <a:rPr lang="ja-JP" altLang="en-US" sz="3200" dirty="0"/>
            </a:br>
            <a:r>
              <a:rPr lang="ja-JP" altLang="en-US" sz="3200" dirty="0"/>
              <a:t>大袋価格水準と家庭ごみ排出量の減量効果</a:t>
            </a:r>
            <a:r>
              <a:rPr lang="en-US" altLang="ja-JP" sz="3200" dirty="0"/>
              <a:t/>
            </a:r>
            <a:br>
              <a:rPr lang="en-US" altLang="ja-JP" sz="3200" dirty="0"/>
            </a:br>
            <a:r>
              <a:rPr lang="ja-JP" altLang="en-US" sz="2800" dirty="0">
                <a:latin typeface="ＭＳ Ｐゴシック" charset="-128"/>
              </a:rPr>
              <a:t>（青：導入翌年度</a:t>
            </a:r>
            <a:r>
              <a:rPr lang="en-US" altLang="ja-JP" sz="2800" dirty="0">
                <a:latin typeface="ＭＳ Ｐゴシック" charset="-128"/>
              </a:rPr>
              <a:t>/</a:t>
            </a:r>
            <a:r>
              <a:rPr lang="ja-JP" altLang="en-US" sz="2800" dirty="0">
                <a:latin typeface="ＭＳ Ｐゴシック" charset="-128"/>
              </a:rPr>
              <a:t>赤：導入５年目）</a:t>
            </a:r>
            <a:endParaRPr lang="ja-JP" altLang="en-US" sz="2800" dirty="0"/>
          </a:p>
        </p:txBody>
      </p:sp>
      <p:graphicFrame>
        <p:nvGraphicFramePr>
          <p:cNvPr id="2" name="コンテンツ プレースホルダー 4"/>
          <p:cNvGraphicFramePr>
            <a:graphicFrameLocks noGrp="1"/>
          </p:cNvGraphicFramePr>
          <p:nvPr>
            <p:ph idx="1"/>
            <p:extLst/>
          </p:nvPr>
        </p:nvGraphicFramePr>
        <p:xfrm>
          <a:off x="1062165" y="1821160"/>
          <a:ext cx="8212015"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8917" name="Text Box 4"/>
          <p:cNvSpPr txBox="1">
            <a:spLocks noChangeArrowheads="1"/>
          </p:cNvSpPr>
          <p:nvPr/>
        </p:nvSpPr>
        <p:spPr bwMode="auto">
          <a:xfrm>
            <a:off x="1985108" y="1949450"/>
            <a:ext cx="11430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10</a:t>
            </a:r>
            <a:r>
              <a:rPr lang="ja-JP" altLang="en-US" sz="1500" b="1" dirty="0">
                <a:latin typeface="ＭＳ Ｐゴシック" charset="-128"/>
              </a:rPr>
              <a:t>～</a:t>
            </a:r>
            <a:r>
              <a:rPr lang="en-US" altLang="ja-JP" sz="1500" b="1" dirty="0">
                <a:latin typeface="ＭＳ Ｐゴシック" charset="-128"/>
              </a:rPr>
              <a:t>20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a:latin typeface="ＭＳ Ｐゴシック" charset="-128"/>
              </a:rPr>
              <a:t>N=11)</a:t>
            </a:r>
          </a:p>
        </p:txBody>
      </p:sp>
      <p:sp>
        <p:nvSpPr>
          <p:cNvPr id="38918" name="Text Box 8"/>
          <p:cNvSpPr txBox="1">
            <a:spLocks noChangeArrowheads="1"/>
          </p:cNvSpPr>
          <p:nvPr/>
        </p:nvSpPr>
        <p:spPr bwMode="auto">
          <a:xfrm>
            <a:off x="3572119" y="1949450"/>
            <a:ext cx="84406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30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N=31)</a:t>
            </a:r>
            <a:endParaRPr lang="en-US" altLang="ja-JP" sz="1500" b="1" dirty="0">
              <a:latin typeface="ＭＳ Ｐゴシック" charset="-128"/>
            </a:endParaRPr>
          </a:p>
        </p:txBody>
      </p:sp>
      <p:sp>
        <p:nvSpPr>
          <p:cNvPr id="38919" name="Text Box 6"/>
          <p:cNvSpPr txBox="1">
            <a:spLocks noChangeArrowheads="1"/>
          </p:cNvSpPr>
          <p:nvPr/>
        </p:nvSpPr>
        <p:spPr bwMode="auto">
          <a:xfrm>
            <a:off x="4917832" y="1949450"/>
            <a:ext cx="815481"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40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N=25)</a:t>
            </a:r>
            <a:endParaRPr lang="en-US" altLang="ja-JP" sz="1500" b="1" dirty="0">
              <a:latin typeface="ＭＳ Ｐゴシック" charset="-128"/>
            </a:endParaRPr>
          </a:p>
        </p:txBody>
      </p:sp>
      <p:sp>
        <p:nvSpPr>
          <p:cNvPr id="38920" name="Text Box 5"/>
          <p:cNvSpPr txBox="1">
            <a:spLocks noChangeArrowheads="1"/>
          </p:cNvSpPr>
          <p:nvPr/>
        </p:nvSpPr>
        <p:spPr bwMode="auto">
          <a:xfrm>
            <a:off x="6220070" y="1949450"/>
            <a:ext cx="1157654"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50</a:t>
            </a:r>
            <a:r>
              <a:rPr lang="ja-JP" altLang="en-US" sz="1500" b="1" dirty="0">
                <a:latin typeface="ＭＳ Ｐゴシック" charset="-128"/>
              </a:rPr>
              <a:t>～</a:t>
            </a:r>
            <a:r>
              <a:rPr lang="en-US" altLang="ja-JP" sz="1500" b="1" dirty="0">
                <a:latin typeface="ＭＳ Ｐゴシック" charset="-128"/>
              </a:rPr>
              <a:t>60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N=27)</a:t>
            </a:r>
            <a:endParaRPr lang="en-US" altLang="ja-JP" sz="1500" b="1" dirty="0">
              <a:latin typeface="ＭＳ Ｐゴシック" charset="-128"/>
            </a:endParaRPr>
          </a:p>
        </p:txBody>
      </p:sp>
      <p:sp>
        <p:nvSpPr>
          <p:cNvPr id="38921" name="Text Box 7"/>
          <p:cNvSpPr txBox="1">
            <a:spLocks noChangeArrowheads="1"/>
          </p:cNvSpPr>
          <p:nvPr/>
        </p:nvSpPr>
        <p:spPr bwMode="auto">
          <a:xfrm>
            <a:off x="7635631" y="1949450"/>
            <a:ext cx="115179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70</a:t>
            </a:r>
            <a:r>
              <a:rPr lang="ja-JP" altLang="en-US" sz="1500" b="1" dirty="0">
                <a:latin typeface="ＭＳ Ｐゴシック" charset="-128"/>
              </a:rPr>
              <a:t>円台以上</a:t>
            </a:r>
          </a:p>
          <a:p>
            <a:pPr algn="ctr" eaLnBrk="1" hangingPunct="1">
              <a:lnSpc>
                <a:spcPct val="70000"/>
              </a:lnSpc>
              <a:spcBef>
                <a:spcPct val="50000"/>
              </a:spcBef>
            </a:pPr>
            <a:r>
              <a:rPr lang="ja-JP" altLang="en-US" sz="1500" b="1" dirty="0">
                <a:latin typeface="ＭＳ Ｐゴシック" charset="-128"/>
              </a:rPr>
              <a:t>（</a:t>
            </a:r>
            <a:r>
              <a:rPr lang="en-US" altLang="ja-JP" sz="1500" b="1" dirty="0" smtClean="0">
                <a:latin typeface="ＭＳ Ｐゴシック" charset="-128"/>
              </a:rPr>
              <a:t>N=36)</a:t>
            </a:r>
            <a:endParaRPr lang="en-US" altLang="ja-JP" sz="1500" b="1" dirty="0">
              <a:latin typeface="ＭＳ Ｐゴシック" charset="-128"/>
            </a:endParaRPr>
          </a:p>
        </p:txBody>
      </p:sp>
      <p:sp>
        <p:nvSpPr>
          <p:cNvPr id="38922" name="テキスト ボックス 9"/>
          <p:cNvSpPr txBox="1">
            <a:spLocks noChangeArrowheads="1"/>
          </p:cNvSpPr>
          <p:nvPr/>
        </p:nvSpPr>
        <p:spPr bwMode="auto">
          <a:xfrm>
            <a:off x="656430" y="2370139"/>
            <a:ext cx="430887"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r>
              <a:rPr lang="ja-JP" altLang="en-US" sz="1600" b="1"/>
              <a:t>平均減量率 ％</a:t>
            </a:r>
          </a:p>
        </p:txBody>
      </p:sp>
      <p:sp>
        <p:nvSpPr>
          <p:cNvPr id="3" name="テキスト ボックス 2"/>
          <p:cNvSpPr txBox="1"/>
          <p:nvPr/>
        </p:nvSpPr>
        <p:spPr>
          <a:xfrm>
            <a:off x="4289181" y="1610896"/>
            <a:ext cx="2376264" cy="338554"/>
          </a:xfrm>
          <a:prstGeom prst="rect">
            <a:avLst/>
          </a:prstGeom>
          <a:noFill/>
        </p:spPr>
        <p:txBody>
          <a:bodyPr wrap="square" rtlCol="0">
            <a:spAutoFit/>
          </a:bodyPr>
          <a:lstStyle/>
          <a:p>
            <a:r>
              <a:rPr lang="ja-JP" altLang="en-US" sz="1600" b="1" dirty="0"/>
              <a:t>大袋１枚の価格</a:t>
            </a:r>
          </a:p>
        </p:txBody>
      </p:sp>
      <p:sp>
        <p:nvSpPr>
          <p:cNvPr id="14" name="スライド番号プレースホルダ 13"/>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30</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224822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normAutofit fontScale="90000"/>
          </a:bodyPr>
          <a:lstStyle/>
          <a:p>
            <a:pPr eaLnBrk="1" hangingPunct="1"/>
            <a:r>
              <a:rPr lang="ja-JP" altLang="en-US" dirty="0" smtClean="0"/>
              <a:t>家庭ごみ有料化による減量効果</a:t>
            </a:r>
            <a:br>
              <a:rPr lang="ja-JP" altLang="en-US" dirty="0" smtClean="0"/>
            </a:br>
            <a:r>
              <a:rPr lang="ja-JP" altLang="en-US" sz="4000" dirty="0"/>
              <a:t>まとめ</a:t>
            </a:r>
          </a:p>
        </p:txBody>
      </p:sp>
      <p:sp>
        <p:nvSpPr>
          <p:cNvPr id="39939" name="コンテンツ プレースホルダ 2"/>
          <p:cNvSpPr>
            <a:spLocks noGrp="1"/>
          </p:cNvSpPr>
          <p:nvPr>
            <p:ph idx="1"/>
          </p:nvPr>
        </p:nvSpPr>
        <p:spPr/>
        <p:txBody>
          <a:bodyPr>
            <a:normAutofit/>
          </a:bodyPr>
          <a:lstStyle/>
          <a:p>
            <a:pPr eaLnBrk="1" hangingPunct="1"/>
            <a:r>
              <a:rPr lang="ja-JP" altLang="en-US" sz="4000" dirty="0"/>
              <a:t>２０００年度以降有料化導入市の減量効果を</a:t>
            </a:r>
            <a:r>
              <a:rPr lang="ja-JP" altLang="en-US" sz="4000" u="sng" dirty="0"/>
              <a:t>平均すると</a:t>
            </a:r>
            <a:r>
              <a:rPr lang="ja-JP" altLang="en-US" sz="4000" dirty="0"/>
              <a:t>、リバウンドの傾向は見られず、減量効果は実施後も持続している</a:t>
            </a:r>
          </a:p>
          <a:p>
            <a:pPr eaLnBrk="1" hangingPunct="1"/>
            <a:r>
              <a:rPr lang="ja-JP" altLang="en-US" sz="4000" dirty="0"/>
              <a:t>手数料水準が高いほど、減量効果は大きくなる傾向がある</a:t>
            </a:r>
          </a:p>
          <a:p>
            <a:pPr eaLnBrk="1" hangingPunct="1"/>
            <a:endParaRPr lang="ja-JP" altLang="en-US" sz="4000" dirty="0"/>
          </a:p>
        </p:txBody>
      </p:sp>
      <p:sp>
        <p:nvSpPr>
          <p:cNvPr id="39940" name="スライド番号プレースホルダ 3"/>
          <p:cNvSpPr txBox="1">
            <a:spLocks noGrp="1"/>
          </p:cNvSpPr>
          <p:nvPr/>
        </p:nvSpPr>
        <p:spPr bwMode="auto">
          <a:xfrm>
            <a:off x="381001" y="6559550"/>
            <a:ext cx="671146"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9" name="スライド番号プレースホルダ 8"/>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31</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682842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ChangeArrowheads="1"/>
          </p:cNvSpPr>
          <p:nvPr/>
        </p:nvSpPr>
        <p:spPr bwMode="auto">
          <a:xfrm>
            <a:off x="1530698" y="1441226"/>
            <a:ext cx="6726745" cy="1426661"/>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ja-JP" altLang="en-US"/>
          </a:p>
        </p:txBody>
      </p:sp>
      <p:sp>
        <p:nvSpPr>
          <p:cNvPr id="10" name="Text Box 10"/>
          <p:cNvSpPr txBox="1">
            <a:spLocks noChangeArrowheads="1"/>
          </p:cNvSpPr>
          <p:nvPr/>
        </p:nvSpPr>
        <p:spPr bwMode="auto">
          <a:xfrm>
            <a:off x="1676821" y="1475268"/>
            <a:ext cx="100540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latin typeface="+mn-ea"/>
                <a:ea typeface="+mn-ea"/>
              </a:rPr>
              <a:t>八王子市</a:t>
            </a:r>
          </a:p>
          <a:p>
            <a:pPr eaLnBrk="1" hangingPunct="1"/>
            <a:r>
              <a:rPr lang="ja-JP" altLang="en-US" sz="1600" dirty="0">
                <a:latin typeface="+mn-ea"/>
                <a:ea typeface="+mn-ea"/>
              </a:rPr>
              <a:t>町田市</a:t>
            </a:r>
          </a:p>
          <a:p>
            <a:pPr eaLnBrk="1" hangingPunct="1"/>
            <a:r>
              <a:rPr lang="ja-JP" altLang="en-US" sz="1600" dirty="0">
                <a:latin typeface="+mn-ea"/>
                <a:ea typeface="+mn-ea"/>
              </a:rPr>
              <a:t>日野市</a:t>
            </a:r>
          </a:p>
          <a:p>
            <a:pPr eaLnBrk="1" hangingPunct="1"/>
            <a:r>
              <a:rPr lang="ja-JP" altLang="en-US" sz="1600" dirty="0">
                <a:latin typeface="+mn-ea"/>
                <a:ea typeface="+mn-ea"/>
              </a:rPr>
              <a:t>稲城市</a:t>
            </a:r>
          </a:p>
          <a:p>
            <a:pPr eaLnBrk="1" hangingPunct="1"/>
            <a:r>
              <a:rPr lang="ja-JP" altLang="en-US" sz="1600" dirty="0">
                <a:latin typeface="+mn-ea"/>
                <a:ea typeface="+mn-ea"/>
              </a:rPr>
              <a:t>東大和市</a:t>
            </a:r>
          </a:p>
        </p:txBody>
      </p:sp>
      <p:sp>
        <p:nvSpPr>
          <p:cNvPr id="11" name="Text Box 11"/>
          <p:cNvSpPr txBox="1">
            <a:spLocks noChangeArrowheads="1"/>
          </p:cNvSpPr>
          <p:nvPr/>
        </p:nvSpPr>
        <p:spPr bwMode="auto">
          <a:xfrm>
            <a:off x="3873369" y="1479579"/>
            <a:ext cx="100540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latin typeface="+mn-ea"/>
                <a:ea typeface="+mn-ea"/>
              </a:rPr>
              <a:t>福生市</a:t>
            </a:r>
          </a:p>
          <a:p>
            <a:pPr eaLnBrk="1" hangingPunct="1"/>
            <a:r>
              <a:rPr lang="ja-JP" altLang="en-US" sz="1600" dirty="0">
                <a:latin typeface="+mn-ea"/>
                <a:ea typeface="+mn-ea"/>
              </a:rPr>
              <a:t>東村山市</a:t>
            </a:r>
          </a:p>
          <a:p>
            <a:pPr eaLnBrk="1" hangingPunct="1"/>
            <a:r>
              <a:rPr lang="ja-JP" altLang="en-US" sz="1600" dirty="0">
                <a:latin typeface="+mn-ea"/>
                <a:ea typeface="+mn-ea"/>
              </a:rPr>
              <a:t>狛江市</a:t>
            </a:r>
          </a:p>
          <a:p>
            <a:pPr eaLnBrk="1" hangingPunct="1"/>
            <a:r>
              <a:rPr lang="ja-JP" altLang="en-US" sz="1600" dirty="0">
                <a:latin typeface="+mn-ea"/>
                <a:ea typeface="+mn-ea"/>
              </a:rPr>
              <a:t>清瀬市</a:t>
            </a:r>
          </a:p>
        </p:txBody>
      </p:sp>
      <p:sp>
        <p:nvSpPr>
          <p:cNvPr id="12" name="Text Box 15"/>
          <p:cNvSpPr txBox="1">
            <a:spLocks noChangeArrowheads="1"/>
          </p:cNvSpPr>
          <p:nvPr/>
        </p:nvSpPr>
        <p:spPr bwMode="auto">
          <a:xfrm>
            <a:off x="4912599" y="1475267"/>
            <a:ext cx="106020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latin typeface="+mn-ea"/>
                <a:ea typeface="+mn-ea"/>
              </a:rPr>
              <a:t>調布市　　</a:t>
            </a:r>
            <a:endParaRPr lang="en-US" altLang="ja-JP" sz="1600" dirty="0">
              <a:latin typeface="+mn-ea"/>
              <a:ea typeface="+mn-ea"/>
            </a:endParaRPr>
          </a:p>
          <a:p>
            <a:pPr eaLnBrk="1" hangingPunct="1"/>
            <a:r>
              <a:rPr lang="ja-JP" altLang="en-US" sz="1600" dirty="0">
                <a:latin typeface="+mn-ea"/>
                <a:ea typeface="+mn-ea"/>
              </a:rPr>
              <a:t>小金井市</a:t>
            </a:r>
            <a:endParaRPr lang="en-US" altLang="ja-JP" sz="1600" dirty="0">
              <a:latin typeface="+mn-ea"/>
              <a:ea typeface="+mn-ea"/>
            </a:endParaRPr>
          </a:p>
          <a:p>
            <a:pPr eaLnBrk="1" hangingPunct="1"/>
            <a:r>
              <a:rPr lang="ja-JP" altLang="en-US" sz="1600" dirty="0">
                <a:latin typeface="+mn-ea"/>
                <a:ea typeface="+mn-ea"/>
              </a:rPr>
              <a:t>武蔵野市</a:t>
            </a:r>
            <a:endParaRPr lang="en-US" altLang="ja-JP" sz="1600" dirty="0">
              <a:latin typeface="+mn-ea"/>
              <a:ea typeface="+mn-ea"/>
            </a:endParaRPr>
          </a:p>
          <a:p>
            <a:pPr eaLnBrk="1" hangingPunct="1"/>
            <a:r>
              <a:rPr lang="ja-JP" altLang="en-US" sz="1600" dirty="0">
                <a:latin typeface="+mn-ea"/>
                <a:ea typeface="+mn-ea"/>
              </a:rPr>
              <a:t>昭島市</a:t>
            </a:r>
          </a:p>
        </p:txBody>
      </p:sp>
      <p:sp>
        <p:nvSpPr>
          <p:cNvPr id="13" name="Text Box 16"/>
          <p:cNvSpPr txBox="1">
            <a:spLocks noChangeArrowheads="1"/>
          </p:cNvSpPr>
          <p:nvPr/>
        </p:nvSpPr>
        <p:spPr bwMode="auto">
          <a:xfrm>
            <a:off x="2726035" y="1475267"/>
            <a:ext cx="114005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latin typeface="+mn-ea"/>
                <a:ea typeface="+mn-ea"/>
              </a:rPr>
              <a:t>青梅市</a:t>
            </a:r>
          </a:p>
          <a:p>
            <a:pPr eaLnBrk="1" hangingPunct="1"/>
            <a:r>
              <a:rPr lang="ja-JP" altLang="en-US" sz="1600" dirty="0">
                <a:latin typeface="+mn-ea"/>
                <a:ea typeface="+mn-ea"/>
              </a:rPr>
              <a:t>羽村市</a:t>
            </a:r>
          </a:p>
          <a:p>
            <a:pPr eaLnBrk="1" hangingPunct="1"/>
            <a:r>
              <a:rPr lang="ja-JP" altLang="en-US" sz="1600" dirty="0">
                <a:latin typeface="+mn-ea"/>
                <a:ea typeface="+mn-ea"/>
              </a:rPr>
              <a:t>あきる野市</a:t>
            </a:r>
          </a:p>
          <a:p>
            <a:pPr eaLnBrk="1" hangingPunct="1"/>
            <a:r>
              <a:rPr lang="ja-JP" altLang="en-US" sz="1600" dirty="0">
                <a:latin typeface="+mn-ea"/>
                <a:ea typeface="+mn-ea"/>
              </a:rPr>
              <a:t>瑞穂町</a:t>
            </a:r>
          </a:p>
        </p:txBody>
      </p:sp>
      <p:sp>
        <p:nvSpPr>
          <p:cNvPr id="14" name="テキスト ボックス 2"/>
          <p:cNvSpPr txBox="1">
            <a:spLocks noChangeArrowheads="1"/>
          </p:cNvSpPr>
          <p:nvPr/>
        </p:nvSpPr>
        <p:spPr bwMode="auto">
          <a:xfrm>
            <a:off x="7026520" y="1475267"/>
            <a:ext cx="123092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latin typeface="+mn-ea"/>
                <a:ea typeface="+mn-ea"/>
              </a:rPr>
              <a:t>国分寺市</a:t>
            </a:r>
          </a:p>
          <a:p>
            <a:pPr eaLnBrk="1" hangingPunct="1"/>
            <a:r>
              <a:rPr lang="ja-JP" altLang="en-US" sz="1600" dirty="0">
                <a:latin typeface="+mn-ea"/>
                <a:ea typeface="+mn-ea"/>
              </a:rPr>
              <a:t>立川市</a:t>
            </a:r>
          </a:p>
          <a:p>
            <a:pPr eaLnBrk="1" hangingPunct="1"/>
            <a:r>
              <a:rPr lang="ja-JP" altLang="en-US" sz="1600" dirty="0">
                <a:latin typeface="+mn-ea"/>
                <a:ea typeface="+mn-ea"/>
              </a:rPr>
              <a:t>奥多摩町</a:t>
            </a:r>
          </a:p>
          <a:p>
            <a:pPr eaLnBrk="1" hangingPunct="1"/>
            <a:r>
              <a:rPr lang="ja-JP" altLang="en-US" sz="1600" dirty="0">
                <a:latin typeface="+mn-ea"/>
                <a:ea typeface="+mn-ea"/>
              </a:rPr>
              <a:t>日の出町</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1574" y="2867887"/>
            <a:ext cx="6714392" cy="3676650"/>
          </a:xfrm>
          <a:prstGeom prst="rect">
            <a:avLst/>
          </a:prstGeom>
          <a:solidFill>
            <a:srgbClr val="FF0000"/>
          </a:solidFill>
          <a:ln>
            <a:noFill/>
          </a:ln>
          <a:effectLst/>
          <a:extLst/>
        </p:spPr>
      </p:pic>
      <p:sp>
        <p:nvSpPr>
          <p:cNvPr id="16" name="タイトル 1"/>
          <p:cNvSpPr txBox="1">
            <a:spLocks/>
          </p:cNvSpPr>
          <p:nvPr/>
        </p:nvSpPr>
        <p:spPr>
          <a:xfrm>
            <a:off x="899673" y="217716"/>
            <a:ext cx="8229600" cy="1143000"/>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ja-JP" altLang="en-US" sz="3200" dirty="0"/>
              <a:t>ごみ減量のトップランナーとしての多摩地域</a:t>
            </a:r>
          </a:p>
          <a:p>
            <a:pPr eaLnBrk="1" hangingPunct="1"/>
            <a:r>
              <a:rPr lang="ja-JP" altLang="en-US" sz="2400" dirty="0"/>
              <a:t>家庭ごみ有料化を全３０市町村のうち２５市町で実施</a:t>
            </a:r>
          </a:p>
        </p:txBody>
      </p:sp>
      <p:sp>
        <p:nvSpPr>
          <p:cNvPr id="19" name="Text Box 15"/>
          <p:cNvSpPr txBox="1">
            <a:spLocks noChangeArrowheads="1"/>
          </p:cNvSpPr>
          <p:nvPr/>
        </p:nvSpPr>
        <p:spPr bwMode="auto">
          <a:xfrm>
            <a:off x="5972804" y="1475267"/>
            <a:ext cx="106020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latin typeface="+mn-ea"/>
                <a:ea typeface="+mn-ea"/>
              </a:rPr>
              <a:t>西東京市　</a:t>
            </a:r>
          </a:p>
          <a:p>
            <a:pPr eaLnBrk="1" hangingPunct="1"/>
            <a:r>
              <a:rPr lang="ja-JP" altLang="en-US" sz="1600" dirty="0">
                <a:latin typeface="+mn-ea"/>
                <a:ea typeface="+mn-ea"/>
              </a:rPr>
              <a:t>多摩市</a:t>
            </a:r>
          </a:p>
          <a:p>
            <a:pPr eaLnBrk="1" hangingPunct="1"/>
            <a:r>
              <a:rPr lang="ja-JP" altLang="en-US" sz="1600" dirty="0">
                <a:latin typeface="+mn-ea"/>
                <a:ea typeface="+mn-ea"/>
              </a:rPr>
              <a:t>三鷹市</a:t>
            </a:r>
          </a:p>
          <a:p>
            <a:pPr eaLnBrk="1" hangingPunct="1"/>
            <a:r>
              <a:rPr lang="ja-JP" altLang="en-US" sz="1600" dirty="0">
                <a:latin typeface="+mn-ea"/>
                <a:ea typeface="+mn-ea"/>
              </a:rPr>
              <a:t>府中市</a:t>
            </a:r>
          </a:p>
        </p:txBody>
      </p:sp>
      <p:sp>
        <p:nvSpPr>
          <p:cNvPr id="3" name="円/楕円 2"/>
          <p:cNvSpPr/>
          <p:nvPr/>
        </p:nvSpPr>
        <p:spPr>
          <a:xfrm>
            <a:off x="3515386" y="4934856"/>
            <a:ext cx="745012" cy="39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円/楕円 3"/>
          <p:cNvSpPr/>
          <p:nvPr/>
        </p:nvSpPr>
        <p:spPr>
          <a:xfrm>
            <a:off x="3306965" y="3672114"/>
            <a:ext cx="785227" cy="377372"/>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円/楕円 4"/>
          <p:cNvSpPr/>
          <p:nvPr/>
        </p:nvSpPr>
        <p:spPr>
          <a:xfrm>
            <a:off x="3699578" y="4049486"/>
            <a:ext cx="560821"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3887893" y="4238129"/>
            <a:ext cx="508018" cy="355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4211379" y="3639524"/>
            <a:ext cx="254010" cy="682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円/楕円 14"/>
          <p:cNvSpPr/>
          <p:nvPr/>
        </p:nvSpPr>
        <p:spPr>
          <a:xfrm>
            <a:off x="4956351" y="3639524"/>
            <a:ext cx="310315" cy="7437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5324789" y="3860800"/>
            <a:ext cx="516232" cy="34108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円/楕円 20"/>
          <p:cNvSpPr/>
          <p:nvPr/>
        </p:nvSpPr>
        <p:spPr>
          <a:xfrm>
            <a:off x="4093925" y="4549102"/>
            <a:ext cx="646976" cy="341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4740902" y="4539254"/>
            <a:ext cx="653825" cy="341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円/楕円 22"/>
          <p:cNvSpPr/>
          <p:nvPr/>
        </p:nvSpPr>
        <p:spPr>
          <a:xfrm>
            <a:off x="4294037" y="4968409"/>
            <a:ext cx="618563" cy="39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円/楕円 23"/>
          <p:cNvSpPr/>
          <p:nvPr/>
        </p:nvSpPr>
        <p:spPr>
          <a:xfrm>
            <a:off x="4609569" y="5229666"/>
            <a:ext cx="581720" cy="261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円/楕円 24"/>
          <p:cNvSpPr/>
          <p:nvPr/>
        </p:nvSpPr>
        <p:spPr>
          <a:xfrm>
            <a:off x="4587911" y="5660571"/>
            <a:ext cx="736878" cy="275772"/>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円/楕円 25"/>
          <p:cNvSpPr/>
          <p:nvPr/>
        </p:nvSpPr>
        <p:spPr>
          <a:xfrm>
            <a:off x="3020368" y="4284535"/>
            <a:ext cx="964641" cy="38814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円/楕円 26"/>
          <p:cNvSpPr/>
          <p:nvPr/>
        </p:nvSpPr>
        <p:spPr>
          <a:xfrm>
            <a:off x="5394726" y="4372565"/>
            <a:ext cx="747330" cy="38814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円/楕円 27"/>
          <p:cNvSpPr/>
          <p:nvPr/>
        </p:nvSpPr>
        <p:spPr>
          <a:xfrm>
            <a:off x="5324790" y="4515770"/>
            <a:ext cx="258115" cy="68034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円/楕円 28"/>
          <p:cNvSpPr/>
          <p:nvPr/>
        </p:nvSpPr>
        <p:spPr>
          <a:xfrm>
            <a:off x="5453847" y="4764269"/>
            <a:ext cx="688209" cy="36653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円/楕円 29"/>
          <p:cNvSpPr/>
          <p:nvPr/>
        </p:nvSpPr>
        <p:spPr>
          <a:xfrm>
            <a:off x="4914035" y="4952058"/>
            <a:ext cx="487433" cy="39188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円/楕円 30"/>
          <p:cNvSpPr/>
          <p:nvPr/>
        </p:nvSpPr>
        <p:spPr>
          <a:xfrm>
            <a:off x="5067814" y="5272316"/>
            <a:ext cx="700577" cy="28665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96" name="円/楕円 4095"/>
          <p:cNvSpPr/>
          <p:nvPr/>
        </p:nvSpPr>
        <p:spPr>
          <a:xfrm>
            <a:off x="5324790" y="5001962"/>
            <a:ext cx="688209" cy="32478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99" name="円/楕円 4098"/>
          <p:cNvSpPr/>
          <p:nvPr/>
        </p:nvSpPr>
        <p:spPr>
          <a:xfrm>
            <a:off x="5641416" y="5148002"/>
            <a:ext cx="389900" cy="65045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0" name="円/楕円 4099"/>
          <p:cNvSpPr/>
          <p:nvPr/>
        </p:nvSpPr>
        <p:spPr>
          <a:xfrm>
            <a:off x="5453847" y="4593682"/>
            <a:ext cx="688209" cy="262258"/>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円/楕円 6"/>
          <p:cNvSpPr/>
          <p:nvPr/>
        </p:nvSpPr>
        <p:spPr>
          <a:xfrm>
            <a:off x="4395911" y="4354288"/>
            <a:ext cx="618563" cy="35555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97" name="円/楕円 4096"/>
          <p:cNvSpPr/>
          <p:nvPr/>
        </p:nvSpPr>
        <p:spPr>
          <a:xfrm>
            <a:off x="2015533" y="3497945"/>
            <a:ext cx="710503" cy="48266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1" name="円/楕円 4100"/>
          <p:cNvSpPr/>
          <p:nvPr/>
        </p:nvSpPr>
        <p:spPr>
          <a:xfrm>
            <a:off x="3020368" y="4011420"/>
            <a:ext cx="803867" cy="31027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2" name="円/楕円 4101"/>
          <p:cNvSpPr/>
          <p:nvPr/>
        </p:nvSpPr>
        <p:spPr>
          <a:xfrm>
            <a:off x="4705191" y="3672114"/>
            <a:ext cx="309282"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スライド番号プレースホルダ 38"/>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32</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90336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r>
              <a:rPr lang="ja-JP" altLang="ja-JP" sz="3200" dirty="0"/>
              <a:t>多摩地域有料化市　</a:t>
            </a:r>
            <a:r>
              <a:rPr lang="en-US" altLang="ja-JP" sz="3200" dirty="0"/>
              <a:t>19</a:t>
            </a:r>
            <a:r>
              <a:rPr lang="ja-JP" altLang="ja-JP" sz="3200" dirty="0"/>
              <a:t>市</a:t>
            </a:r>
            <a:r>
              <a:rPr lang="ja-JP" altLang="en-US" sz="3200" dirty="0"/>
              <a:t/>
            </a:r>
            <a:br>
              <a:rPr lang="ja-JP" altLang="en-US" sz="3200" dirty="0"/>
            </a:br>
            <a:r>
              <a:rPr lang="ja-JP" altLang="en-US" sz="3200" dirty="0"/>
              <a:t>大袋価格水準と家庭ごみ排出量の減量効果</a:t>
            </a:r>
            <a:r>
              <a:rPr lang="en-US" altLang="ja-JP" sz="3200" dirty="0"/>
              <a:t/>
            </a:r>
            <a:br>
              <a:rPr lang="en-US" altLang="ja-JP" sz="3200" dirty="0"/>
            </a:br>
            <a:r>
              <a:rPr lang="ja-JP" altLang="en-US" sz="2800" dirty="0">
                <a:latin typeface="ＭＳ Ｐゴシック" charset="-128"/>
              </a:rPr>
              <a:t>（青：導入翌年度</a:t>
            </a:r>
            <a:r>
              <a:rPr lang="en-US" altLang="ja-JP" sz="2800" dirty="0">
                <a:latin typeface="ＭＳ Ｐゴシック" charset="-128"/>
              </a:rPr>
              <a:t>/</a:t>
            </a:r>
            <a:r>
              <a:rPr lang="ja-JP" altLang="en-US" sz="2800" dirty="0">
                <a:latin typeface="ＭＳ Ｐゴシック" charset="-128"/>
              </a:rPr>
              <a:t>赤：導入５年目）</a:t>
            </a:r>
            <a:endParaRPr lang="ja-JP" altLang="en-US" sz="2800" dirty="0"/>
          </a:p>
        </p:txBody>
      </p:sp>
      <p:graphicFrame>
        <p:nvGraphicFramePr>
          <p:cNvPr id="2" name="コンテンツ プレースホルダー 4"/>
          <p:cNvGraphicFramePr>
            <a:graphicFrameLocks noGrp="1"/>
          </p:cNvGraphicFramePr>
          <p:nvPr>
            <p:ph idx="1"/>
            <p:extLst/>
          </p:nvPr>
        </p:nvGraphicFramePr>
        <p:xfrm>
          <a:off x="934917" y="1541463"/>
          <a:ext cx="8212015"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8917" name="Text Box 4"/>
          <p:cNvSpPr txBox="1">
            <a:spLocks noChangeArrowheads="1"/>
          </p:cNvSpPr>
          <p:nvPr/>
        </p:nvSpPr>
        <p:spPr bwMode="auto">
          <a:xfrm>
            <a:off x="2009800" y="1844824"/>
            <a:ext cx="11430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40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a:latin typeface="ＭＳ Ｐゴシック" charset="-128"/>
              </a:rPr>
              <a:t>N=2)</a:t>
            </a:r>
          </a:p>
        </p:txBody>
      </p:sp>
      <p:sp>
        <p:nvSpPr>
          <p:cNvPr id="38918" name="Text Box 8"/>
          <p:cNvSpPr txBox="1">
            <a:spLocks noChangeArrowheads="1"/>
          </p:cNvSpPr>
          <p:nvPr/>
        </p:nvSpPr>
        <p:spPr bwMode="auto">
          <a:xfrm>
            <a:off x="3964922" y="1844825"/>
            <a:ext cx="84406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60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a:latin typeface="ＭＳ Ｐゴシック" charset="-128"/>
              </a:rPr>
              <a:t>N=6)</a:t>
            </a:r>
          </a:p>
        </p:txBody>
      </p:sp>
      <p:sp>
        <p:nvSpPr>
          <p:cNvPr id="38919" name="Text Box 6"/>
          <p:cNvSpPr txBox="1">
            <a:spLocks noChangeArrowheads="1"/>
          </p:cNvSpPr>
          <p:nvPr/>
        </p:nvSpPr>
        <p:spPr bwMode="auto">
          <a:xfrm>
            <a:off x="5745089" y="1839914"/>
            <a:ext cx="803031"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70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a:latin typeface="ＭＳ Ｐゴシック" charset="-128"/>
              </a:rPr>
              <a:t>N=3)</a:t>
            </a:r>
          </a:p>
        </p:txBody>
      </p:sp>
      <p:sp>
        <p:nvSpPr>
          <p:cNvPr id="38920" name="Text Box 5"/>
          <p:cNvSpPr txBox="1">
            <a:spLocks noChangeArrowheads="1"/>
          </p:cNvSpPr>
          <p:nvPr/>
        </p:nvSpPr>
        <p:spPr bwMode="auto">
          <a:xfrm>
            <a:off x="7329264" y="1839914"/>
            <a:ext cx="1157654"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lnSpc>
                <a:spcPct val="70000"/>
              </a:lnSpc>
              <a:spcBef>
                <a:spcPct val="50000"/>
              </a:spcBef>
            </a:pPr>
            <a:r>
              <a:rPr lang="en-US" altLang="ja-JP" sz="1500" b="1" dirty="0">
                <a:latin typeface="ＭＳ Ｐゴシック" charset="-128"/>
              </a:rPr>
              <a:t>80</a:t>
            </a:r>
            <a:r>
              <a:rPr lang="ja-JP" altLang="en-US" sz="1500" b="1" dirty="0">
                <a:latin typeface="ＭＳ Ｐゴシック" charset="-128"/>
              </a:rPr>
              <a:t>円台</a:t>
            </a:r>
          </a:p>
          <a:p>
            <a:pPr algn="ctr" eaLnBrk="1" hangingPunct="1">
              <a:lnSpc>
                <a:spcPct val="70000"/>
              </a:lnSpc>
              <a:spcBef>
                <a:spcPct val="50000"/>
              </a:spcBef>
            </a:pPr>
            <a:r>
              <a:rPr lang="ja-JP" altLang="en-US" sz="1500" b="1" dirty="0">
                <a:latin typeface="ＭＳ Ｐゴシック" charset="-128"/>
              </a:rPr>
              <a:t>（</a:t>
            </a:r>
            <a:r>
              <a:rPr lang="en-US" altLang="ja-JP" sz="1500" b="1" dirty="0">
                <a:latin typeface="ＭＳ Ｐゴシック" charset="-128"/>
              </a:rPr>
              <a:t>N=8)</a:t>
            </a:r>
          </a:p>
        </p:txBody>
      </p:sp>
      <p:sp>
        <p:nvSpPr>
          <p:cNvPr id="38922" name="テキスト ボックス 9"/>
          <p:cNvSpPr txBox="1">
            <a:spLocks noChangeArrowheads="1"/>
          </p:cNvSpPr>
          <p:nvPr/>
        </p:nvSpPr>
        <p:spPr bwMode="auto">
          <a:xfrm>
            <a:off x="656430" y="2370139"/>
            <a:ext cx="430887"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r>
              <a:rPr lang="ja-JP" altLang="en-US" sz="1600"/>
              <a:t>平均減量率（％）</a:t>
            </a:r>
          </a:p>
        </p:txBody>
      </p:sp>
      <p:sp>
        <p:nvSpPr>
          <p:cNvPr id="3" name="テキスト ボックス 2"/>
          <p:cNvSpPr txBox="1"/>
          <p:nvPr/>
        </p:nvSpPr>
        <p:spPr>
          <a:xfrm>
            <a:off x="1424608" y="6063963"/>
            <a:ext cx="6768752" cy="584775"/>
          </a:xfrm>
          <a:prstGeom prst="rect">
            <a:avLst/>
          </a:prstGeom>
          <a:noFill/>
        </p:spPr>
        <p:txBody>
          <a:bodyPr wrap="square" rtlCol="0">
            <a:spAutoFit/>
          </a:bodyPr>
          <a:lstStyle/>
          <a:p>
            <a:r>
              <a:rPr lang="ja-JP" altLang="en-US" sz="1600" dirty="0"/>
              <a:t>注）４０円台翌年度の減量率が高いのは、多摩地域において最初に有料化した青梅市で減量率が</a:t>
            </a:r>
            <a:r>
              <a:rPr lang="en-US" altLang="ja-JP" sz="1600" dirty="0"/>
              <a:t>19.6</a:t>
            </a:r>
            <a:r>
              <a:rPr lang="ja-JP" altLang="en-US" sz="1600" dirty="0"/>
              <a:t>％と高かったことによる</a:t>
            </a:r>
          </a:p>
        </p:txBody>
      </p:sp>
      <p:sp>
        <p:nvSpPr>
          <p:cNvPr id="13" name="スライド番号プレースホルダ 12"/>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33</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334616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544" y="260648"/>
            <a:ext cx="8229600" cy="1143000"/>
          </a:xfrm>
        </p:spPr>
        <p:txBody>
          <a:bodyPr>
            <a:normAutofit fontScale="90000"/>
          </a:bodyPr>
          <a:lstStyle/>
          <a:p>
            <a:r>
              <a:rPr lang="ja-JP" altLang="en-US" sz="3600" dirty="0"/>
              <a:t/>
            </a:r>
            <a:br>
              <a:rPr lang="ja-JP" altLang="en-US" sz="3600" dirty="0"/>
            </a:br>
            <a:r>
              <a:rPr lang="ja-JP" altLang="en-US" sz="3600" dirty="0"/>
              <a:t>多摩地域有料化の驚異的な減量効果</a:t>
            </a:r>
            <a:br>
              <a:rPr lang="ja-JP" altLang="en-US" sz="3600" dirty="0"/>
            </a:br>
            <a:r>
              <a:rPr lang="ja-JP" altLang="en-US" sz="2700" dirty="0"/>
              <a:t>その背後に処分場問題とヤードスティック競争意識</a:t>
            </a:r>
            <a:br>
              <a:rPr lang="ja-JP" altLang="en-US" sz="2700" dirty="0"/>
            </a:br>
            <a:endParaRPr lang="ja-JP" altLang="en-US" sz="2700"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smtClean="0"/>
              <a:t>■対象自治体：家庭ごみ有料化実施２１市</a:t>
            </a:r>
          </a:p>
          <a:p>
            <a:pPr marL="0" indent="0">
              <a:buNone/>
            </a:pPr>
            <a:r>
              <a:rPr lang="ja-JP" altLang="en-US" dirty="0" smtClean="0"/>
              <a:t>■対象ごみ：収集ごみ</a:t>
            </a:r>
            <a:r>
              <a:rPr lang="ja-JP" altLang="en-US" sz="2800" dirty="0"/>
              <a:t>（家庭系処分ごみ＋資源）</a:t>
            </a:r>
          </a:p>
          <a:p>
            <a:pPr marL="0" indent="0">
              <a:buNone/>
            </a:pPr>
            <a:r>
              <a:rPr kumimoji="1" lang="ja-JP" altLang="en-US" dirty="0" smtClean="0"/>
              <a:t>■期間と「効果」のとり方：有料化実施翌年度から２０１４年度までの有料化前年度比の平均減量率</a:t>
            </a:r>
          </a:p>
          <a:p>
            <a:pPr marL="0" indent="0">
              <a:buNone/>
            </a:pPr>
            <a:r>
              <a:rPr lang="ja-JP" altLang="en-US" dirty="0" smtClean="0"/>
              <a:t>■</a:t>
            </a:r>
            <a:r>
              <a:rPr lang="ja-JP" altLang="en-US" u="sng" dirty="0" smtClean="0"/>
              <a:t>減量効果：</a:t>
            </a:r>
            <a:r>
              <a:rPr lang="en-US" altLang="ja-JP" u="sng" dirty="0" smtClean="0"/>
              <a:t>7.7</a:t>
            </a:r>
            <a:r>
              <a:rPr lang="ja-JP" altLang="en-US" u="sng" dirty="0" smtClean="0"/>
              <a:t>％～</a:t>
            </a:r>
            <a:r>
              <a:rPr lang="en-US" altLang="ja-JP" u="sng" dirty="0" smtClean="0"/>
              <a:t>32.0</a:t>
            </a:r>
            <a:r>
              <a:rPr lang="ja-JP" altLang="en-US" u="sng" dirty="0" smtClean="0"/>
              <a:t>％</a:t>
            </a:r>
          </a:p>
          <a:p>
            <a:pPr marL="0" indent="0">
              <a:buNone/>
            </a:pPr>
            <a:r>
              <a:rPr lang="ja-JP" altLang="en-US" dirty="0"/>
              <a:t>　</a:t>
            </a:r>
            <a:r>
              <a:rPr lang="ja-JP" altLang="en-US" sz="2600" dirty="0"/>
              <a:t>一桁の減量率　２市　　　　　　　２０％台の減量率　１市</a:t>
            </a:r>
          </a:p>
          <a:p>
            <a:pPr marL="0" indent="0">
              <a:buNone/>
            </a:pPr>
            <a:r>
              <a:rPr lang="ja-JP" altLang="en-US" sz="2600" dirty="0"/>
              <a:t>　１０％台の減量率　１</a:t>
            </a:r>
            <a:r>
              <a:rPr lang="en-US" altLang="ja-JP" sz="2600" dirty="0"/>
              <a:t>7</a:t>
            </a:r>
            <a:r>
              <a:rPr lang="ja-JP" altLang="en-US" sz="2600" dirty="0"/>
              <a:t>市　　　　 ３０％台の減量率　１市</a:t>
            </a:r>
          </a:p>
          <a:p>
            <a:pPr marL="0" indent="0">
              <a:buNone/>
            </a:pPr>
            <a:r>
              <a:rPr lang="ja-JP" altLang="en-US" dirty="0" smtClean="0"/>
              <a:t>■減量率の維持・拡大</a:t>
            </a:r>
            <a:r>
              <a:rPr lang="ja-JP" altLang="en-US" sz="2200" dirty="0"/>
              <a:t>（翌々年度以降のデータとれる１９市）</a:t>
            </a:r>
          </a:p>
          <a:p>
            <a:pPr marL="0" indent="0">
              <a:buNone/>
            </a:pPr>
            <a:r>
              <a:rPr lang="ja-JP" altLang="en-US" dirty="0"/>
              <a:t>　</a:t>
            </a:r>
            <a:r>
              <a:rPr lang="ja-JP" altLang="en-US" sz="2800" dirty="0"/>
              <a:t>翌年度減量率＜２０１４年度減量率　１８市</a:t>
            </a:r>
          </a:p>
          <a:p>
            <a:pPr marL="0" indent="0">
              <a:buNone/>
            </a:pPr>
            <a:r>
              <a:rPr lang="ja-JP" altLang="en-US" sz="2600" dirty="0"/>
              <a:t>　 </a:t>
            </a:r>
            <a:r>
              <a:rPr lang="ja-JP" altLang="en-US" sz="2800" dirty="0"/>
              <a:t>翌年度減量率＞２０１４年度減量率　１市のみ</a:t>
            </a:r>
            <a:endParaRPr lang="en-US" altLang="ja-JP" sz="2800" dirty="0"/>
          </a:p>
          <a:p>
            <a:pPr marL="0" indent="0">
              <a:buNone/>
            </a:pPr>
            <a:endParaRPr lang="ja-JP" altLang="en-US" sz="2600" dirty="0"/>
          </a:p>
          <a:p>
            <a:pPr marL="0" indent="0">
              <a:buNone/>
            </a:pPr>
            <a:endParaRPr lang="ja-JP" altLang="en-US" dirty="0" smtClean="0"/>
          </a:p>
          <a:p>
            <a:pPr marL="0" indent="0">
              <a:buNone/>
            </a:pPr>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34</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20818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12640" y="1700809"/>
            <a:ext cx="6336704" cy="584775"/>
          </a:xfrm>
          <a:prstGeom prst="rect">
            <a:avLst/>
          </a:prstGeom>
          <a:noFill/>
        </p:spPr>
        <p:txBody>
          <a:bodyPr wrap="square" rtlCol="0">
            <a:spAutoFit/>
          </a:bodyPr>
          <a:lstStyle/>
          <a:p>
            <a:endParaRPr lang="ja-JP" altLang="en-US"/>
          </a:p>
        </p:txBody>
      </p:sp>
      <p:graphicFrame>
        <p:nvGraphicFramePr>
          <p:cNvPr id="4" name="表 3"/>
          <p:cNvGraphicFramePr>
            <a:graphicFrameLocks noGrp="1"/>
          </p:cNvGraphicFramePr>
          <p:nvPr>
            <p:extLst/>
          </p:nvPr>
        </p:nvGraphicFramePr>
        <p:xfrm>
          <a:off x="2072680" y="1700808"/>
          <a:ext cx="5904656" cy="4058324"/>
        </p:xfrm>
        <a:graphic>
          <a:graphicData uri="http://schemas.openxmlformats.org/drawingml/2006/table">
            <a:tbl>
              <a:tblPr>
                <a:tableStyleId>{5C22544A-7EE6-4342-B048-85BDC9FD1C3A}</a:tableStyleId>
              </a:tblPr>
              <a:tblGrid>
                <a:gridCol w="657787"/>
                <a:gridCol w="983981"/>
                <a:gridCol w="764976"/>
                <a:gridCol w="1029478"/>
                <a:gridCol w="719478"/>
                <a:gridCol w="1093483"/>
                <a:gridCol w="655473"/>
              </a:tblGrid>
              <a:tr h="556937">
                <a:tc>
                  <a:txBody>
                    <a:bodyPr/>
                    <a:lstStyle/>
                    <a:p>
                      <a:pPr algn="ctr">
                        <a:spcAft>
                          <a:spcPts val="0"/>
                        </a:spcAft>
                      </a:pPr>
                      <a:endParaRPr lang="ja-JP" altLang="en-US" sz="1200" kern="100" dirty="0" smtClean="0">
                        <a:effectLst/>
                      </a:endParaRPr>
                    </a:p>
                    <a:p>
                      <a:pPr algn="ctr">
                        <a:spcAft>
                          <a:spcPts val="0"/>
                        </a:spcAft>
                      </a:pPr>
                      <a:r>
                        <a:rPr lang="ja-JP" sz="1200" kern="100" dirty="0" smtClean="0">
                          <a:effectLst/>
                        </a:rPr>
                        <a:t>順位</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gridSpan="2">
                  <a:txBody>
                    <a:bodyPr/>
                    <a:lstStyle/>
                    <a:p>
                      <a:pPr algn="ctr">
                        <a:spcAft>
                          <a:spcPts val="0"/>
                        </a:spcAft>
                      </a:pPr>
                      <a:endParaRPr lang="ja-JP" altLang="en-US" sz="1200" kern="100" dirty="0" smtClean="0">
                        <a:effectLst/>
                      </a:endParaRPr>
                    </a:p>
                    <a:p>
                      <a:pPr algn="ctr">
                        <a:spcAft>
                          <a:spcPts val="0"/>
                        </a:spcAft>
                      </a:pPr>
                      <a:r>
                        <a:rPr lang="ja-JP" sz="1200" kern="100" dirty="0" smtClean="0">
                          <a:effectLst/>
                        </a:rPr>
                        <a:t>１人</a:t>
                      </a:r>
                      <a:r>
                        <a:rPr lang="ja-JP" sz="1200" kern="100" dirty="0">
                          <a:effectLst/>
                        </a:rPr>
                        <a:t>１日当たり</a:t>
                      </a:r>
                    </a:p>
                    <a:p>
                      <a:pPr algn="ctr">
                        <a:spcAft>
                          <a:spcPts val="0"/>
                        </a:spcAft>
                      </a:pPr>
                      <a:r>
                        <a:rPr lang="en-US" sz="1200" kern="100" dirty="0">
                          <a:effectLst/>
                        </a:rPr>
                        <a:t> </a:t>
                      </a:r>
                      <a:r>
                        <a:rPr lang="ja-JP" sz="1200" kern="100" dirty="0">
                          <a:effectLst/>
                        </a:rPr>
                        <a:t>収集ごみ量（ｇ）</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hMerge="1">
                  <a:txBody>
                    <a:bodyPr/>
                    <a:lstStyle/>
                    <a:p>
                      <a:endParaRPr kumimoji="1" lang="ja-JP" altLang="en-US"/>
                    </a:p>
                  </a:txBody>
                  <a:tcPr/>
                </a:tc>
                <a:tc gridSpan="2">
                  <a:txBody>
                    <a:bodyPr/>
                    <a:lstStyle/>
                    <a:p>
                      <a:pPr algn="ctr">
                        <a:spcAft>
                          <a:spcPts val="0"/>
                        </a:spcAft>
                      </a:pPr>
                      <a:endParaRPr lang="ja-JP" altLang="en-US" sz="1200" kern="100" dirty="0" smtClean="0">
                        <a:effectLst/>
                      </a:endParaRPr>
                    </a:p>
                    <a:p>
                      <a:pPr algn="ctr">
                        <a:spcAft>
                          <a:spcPts val="0"/>
                        </a:spcAft>
                      </a:pPr>
                      <a:r>
                        <a:rPr lang="ja-JP" sz="1200" kern="100" dirty="0" smtClean="0">
                          <a:effectLst/>
                        </a:rPr>
                        <a:t>１人</a:t>
                      </a:r>
                      <a:r>
                        <a:rPr lang="ja-JP" sz="1200" kern="100" dirty="0">
                          <a:effectLst/>
                        </a:rPr>
                        <a:t>１日当たり</a:t>
                      </a:r>
                    </a:p>
                    <a:p>
                      <a:pPr algn="ctr">
                        <a:spcAft>
                          <a:spcPts val="0"/>
                        </a:spcAft>
                      </a:pPr>
                      <a:r>
                        <a:rPr lang="ja-JP" sz="1200" kern="100" dirty="0">
                          <a:effectLst/>
                        </a:rPr>
                        <a:t>総ごみ量（ｇ）</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hMerge="1">
                  <a:txBody>
                    <a:bodyPr/>
                    <a:lstStyle/>
                    <a:p>
                      <a:endParaRPr kumimoji="1" lang="ja-JP" altLang="en-US"/>
                    </a:p>
                  </a:txBody>
                  <a:tcPr/>
                </a:tc>
                <a:tc gridSpan="2">
                  <a:txBody>
                    <a:bodyPr/>
                    <a:lstStyle/>
                    <a:p>
                      <a:pPr algn="ctr">
                        <a:spcAft>
                          <a:spcPts val="0"/>
                        </a:spcAft>
                      </a:pPr>
                      <a:endParaRPr lang="ja-JP" altLang="en-US" sz="1200" kern="100" dirty="0" smtClean="0">
                        <a:effectLst/>
                      </a:endParaRPr>
                    </a:p>
                    <a:p>
                      <a:pPr algn="ctr">
                        <a:spcAft>
                          <a:spcPts val="0"/>
                        </a:spcAft>
                      </a:pPr>
                      <a:r>
                        <a:rPr lang="ja-JP" sz="1200" kern="100" dirty="0" smtClean="0">
                          <a:effectLst/>
                        </a:rPr>
                        <a:t>総資源化率</a:t>
                      </a: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hMerge="1">
                  <a:txBody>
                    <a:bodyPr/>
                    <a:lstStyle/>
                    <a:p>
                      <a:endParaRPr kumimoji="1" lang="ja-JP" altLang="en-US"/>
                    </a:p>
                  </a:txBody>
                  <a:tcPr/>
                </a:tc>
              </a:tr>
              <a:tr h="340350">
                <a:tc>
                  <a:txBody>
                    <a:bodyPr/>
                    <a:lstStyle/>
                    <a:p>
                      <a:pPr algn="ctr">
                        <a:spcAft>
                          <a:spcPts val="0"/>
                        </a:spcAft>
                      </a:pPr>
                      <a:r>
                        <a:rPr lang="ja-JP" sz="1200" kern="100">
                          <a:effectLst/>
                        </a:rPr>
                        <a:t>１</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dirty="0">
                          <a:effectLst/>
                        </a:rPr>
                        <a:t>府中市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539.7</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smtClean="0">
                          <a:effectLst/>
                        </a:rPr>
                        <a:t>小金井市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589.0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a:effectLst/>
                        </a:rPr>
                        <a:t>小金井市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52.6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２</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dirty="0">
                          <a:effectLst/>
                        </a:rPr>
                        <a:t>立川市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dirty="0">
                          <a:effectLst/>
                        </a:rPr>
                        <a:t>544.4</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府中市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628.7</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zh-CN" sz="1200" kern="100">
                          <a:effectLst/>
                        </a:rPr>
                        <a:t>国分寺市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45.1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３</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a:effectLst/>
                        </a:rPr>
                        <a:t>東村山市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dirty="0">
                          <a:effectLst/>
                        </a:rPr>
                        <a:t>563.9</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zh-CN" sz="1200" kern="100" dirty="0">
                          <a:effectLst/>
                        </a:rPr>
                        <a:t>国分寺市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650.5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a:effectLst/>
                        </a:rPr>
                        <a:t>調布市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44.7</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55094">
                <a:tc>
                  <a:txBody>
                    <a:bodyPr/>
                    <a:lstStyle/>
                    <a:p>
                      <a:pPr algn="ctr">
                        <a:spcAft>
                          <a:spcPts val="0"/>
                        </a:spcAft>
                      </a:pPr>
                      <a:r>
                        <a:rPr lang="ja-JP" sz="1200" kern="100">
                          <a:effectLst/>
                        </a:rPr>
                        <a:t>４</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a:effectLst/>
                        </a:rPr>
                        <a:t>町田市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564.3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日野市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654.2</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zh-CN" sz="1200" kern="100">
                          <a:effectLst/>
                        </a:rPr>
                        <a:t>西東京市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43.3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５</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a:effectLst/>
                        </a:rPr>
                        <a:t>多摩市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565.1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狛江市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dirty="0">
                          <a:effectLst/>
                        </a:rPr>
                        <a:t>658.0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a:effectLst/>
                        </a:rPr>
                        <a:t>東村山市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43.1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６</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zh-CN" sz="1200" kern="100">
                          <a:effectLst/>
                        </a:rPr>
                        <a:t>西東京市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569.0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東村山市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dirty="0">
                          <a:effectLst/>
                        </a:rPr>
                        <a:t>668.4</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dirty="0">
                          <a:effectLst/>
                        </a:rPr>
                        <a:t>武蔵野市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40.8</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７</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a:effectLst/>
                        </a:rPr>
                        <a:t>日野市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574.2</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清瀬市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670.6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zh-CN" sz="1200" kern="100" dirty="0">
                          <a:effectLst/>
                        </a:rPr>
                        <a:t>府中市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40.7</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８</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a:effectLst/>
                        </a:rPr>
                        <a:t>稲城市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580.9</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zh-CN" sz="1200" kern="100" dirty="0">
                          <a:effectLst/>
                        </a:rPr>
                        <a:t>西東京市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671.6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dirty="0">
                          <a:effectLst/>
                        </a:rPr>
                        <a:t>三鷹市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dirty="0">
                          <a:effectLst/>
                        </a:rPr>
                        <a:t>40.3</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９</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ja-JP" sz="1200" kern="100">
                          <a:effectLst/>
                        </a:rPr>
                        <a:t>小金井市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582.1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稲城市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682.0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a:effectLst/>
                        </a:rPr>
                        <a:t>立川市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dirty="0">
                          <a:effectLst/>
                        </a:rPr>
                        <a:t>39.9</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r h="340350">
                <a:tc>
                  <a:txBody>
                    <a:bodyPr/>
                    <a:lstStyle/>
                    <a:p>
                      <a:pPr algn="ctr">
                        <a:spcAft>
                          <a:spcPts val="0"/>
                        </a:spcAft>
                      </a:pPr>
                      <a:r>
                        <a:rPr lang="ja-JP" sz="1200" kern="100">
                          <a:effectLst/>
                        </a:rPr>
                        <a:t>１０</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zh-CN" sz="1200" kern="100">
                          <a:effectLst/>
                        </a:rPr>
                        <a:t>国分寺市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a:effectLst/>
                        </a:rPr>
                        <a:t>583.7</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lnSpc>
                          <a:spcPct val="150000"/>
                        </a:lnSpc>
                        <a:spcAft>
                          <a:spcPts val="0"/>
                        </a:spcAft>
                      </a:pPr>
                      <a:r>
                        <a:rPr lang="ja-JP" sz="1200" kern="100" dirty="0">
                          <a:effectLst/>
                        </a:rPr>
                        <a:t>調布市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en-US" sz="1200" kern="100">
                          <a:effectLst/>
                        </a:rPr>
                        <a:t>688.3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tc>
                <a:tc>
                  <a:txBody>
                    <a:bodyPr/>
                    <a:lstStyle/>
                    <a:p>
                      <a:pPr algn="ctr">
                        <a:spcAft>
                          <a:spcPts val="0"/>
                        </a:spcAft>
                      </a:pPr>
                      <a:r>
                        <a:rPr lang="ja-JP" sz="1200" kern="100">
                          <a:effectLst/>
                        </a:rPr>
                        <a:t>東久留米市</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a:tc>
                <a:tc>
                  <a:txBody>
                    <a:bodyPr/>
                    <a:lstStyle/>
                    <a:p>
                      <a:pPr algn="ctr">
                        <a:spcAft>
                          <a:spcPts val="0"/>
                        </a:spcAft>
                      </a:pPr>
                      <a:r>
                        <a:rPr lang="en-US" sz="1200" kern="100" dirty="0">
                          <a:effectLst/>
                        </a:rPr>
                        <a:t>38.0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a:tc>
              </a:tr>
            </a:tbl>
          </a:graphicData>
        </a:graphic>
      </p:graphicFrame>
      <p:sp>
        <p:nvSpPr>
          <p:cNvPr id="5" name="テキスト ボックス 4"/>
          <p:cNvSpPr txBox="1"/>
          <p:nvPr/>
        </p:nvSpPr>
        <p:spPr>
          <a:xfrm>
            <a:off x="1744486" y="692696"/>
            <a:ext cx="6552728" cy="954107"/>
          </a:xfrm>
          <a:prstGeom prst="rect">
            <a:avLst/>
          </a:prstGeom>
          <a:noFill/>
        </p:spPr>
        <p:txBody>
          <a:bodyPr wrap="square" rtlCol="0">
            <a:spAutoFit/>
          </a:bodyPr>
          <a:lstStyle/>
          <a:p>
            <a:r>
              <a:rPr lang="ja-JP" altLang="en-US" sz="2800" dirty="0"/>
              <a:t>多摩自治体ごみ指標ランキング</a:t>
            </a:r>
          </a:p>
          <a:p>
            <a:r>
              <a:rPr lang="ja-JP" altLang="en-US" sz="2800" dirty="0"/>
              <a:t>　　　　　　　　　　　　　</a:t>
            </a:r>
            <a:r>
              <a:rPr lang="ja-JP" altLang="en-US" sz="2800" dirty="0" smtClean="0"/>
              <a:t>　　　　</a:t>
            </a:r>
            <a:r>
              <a:rPr lang="ja-JP" altLang="en-US" sz="2800" dirty="0"/>
              <a:t>　　</a:t>
            </a:r>
            <a:r>
              <a:rPr lang="ja-JP" altLang="en-US" sz="2000" dirty="0"/>
              <a:t>（２０１４年度）</a:t>
            </a:r>
          </a:p>
        </p:txBody>
      </p:sp>
      <p:sp>
        <p:nvSpPr>
          <p:cNvPr id="8" name="スライド番号プレースホルダ 7"/>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35</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77220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t>多摩地域を県域とみれば全国のトップランナー</a:t>
            </a: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smtClean="0"/>
              <a:t>■２０１４年度に日本一の地域はどこか？</a:t>
            </a:r>
          </a:p>
          <a:p>
            <a:pPr marL="0" indent="0">
              <a:buNone/>
            </a:pPr>
            <a:r>
              <a:rPr lang="ja-JP" altLang="en-US" i="1" u="sng" dirty="0" smtClean="0"/>
              <a:t>１人１日当たりごみ排出量</a:t>
            </a:r>
          </a:p>
          <a:p>
            <a:r>
              <a:rPr lang="ja-JP" altLang="en-US" dirty="0" smtClean="0"/>
              <a:t>トップ　長野県８３８ｇ</a:t>
            </a:r>
          </a:p>
          <a:p>
            <a:r>
              <a:rPr lang="ja-JP" altLang="en-US" dirty="0"/>
              <a:t>多摩</a:t>
            </a:r>
            <a:r>
              <a:rPr lang="ja-JP" altLang="en-US" dirty="0" smtClean="0"/>
              <a:t>地域　７７７ｇ</a:t>
            </a:r>
          </a:p>
          <a:p>
            <a:pPr marL="0" indent="0">
              <a:buNone/>
            </a:pPr>
            <a:r>
              <a:rPr lang="ja-JP" altLang="en-US" i="1" u="sng" dirty="0" smtClean="0"/>
              <a:t>リサイクル率（エコセメ、ＲＤＦ含む）</a:t>
            </a:r>
          </a:p>
          <a:p>
            <a:r>
              <a:rPr lang="ja-JP" altLang="en-US" dirty="0" smtClean="0"/>
              <a:t>トップ</a:t>
            </a:r>
            <a:r>
              <a:rPr lang="ja-JP" altLang="en-US" dirty="0"/>
              <a:t>　</a:t>
            </a:r>
            <a:r>
              <a:rPr lang="ja-JP" altLang="en-US" dirty="0" smtClean="0"/>
              <a:t>山口県</a:t>
            </a:r>
            <a:r>
              <a:rPr lang="ja-JP" altLang="en-US" dirty="0"/>
              <a:t>　</a:t>
            </a:r>
            <a:r>
              <a:rPr lang="en-US" altLang="ja-JP" dirty="0" smtClean="0"/>
              <a:t>30.7</a:t>
            </a:r>
            <a:r>
              <a:rPr lang="ja-JP" altLang="en-US" dirty="0" smtClean="0"/>
              <a:t>％</a:t>
            </a:r>
            <a:endParaRPr lang="en-US" altLang="ja-JP" dirty="0"/>
          </a:p>
          <a:p>
            <a:r>
              <a:rPr lang="ja-JP" altLang="en-US" dirty="0" smtClean="0"/>
              <a:t>多摩地域　</a:t>
            </a:r>
            <a:r>
              <a:rPr lang="en-US" altLang="ja-JP" dirty="0" smtClean="0"/>
              <a:t>37.5</a:t>
            </a:r>
            <a:r>
              <a:rPr lang="ja-JP" altLang="en-US" dirty="0" smtClean="0"/>
              <a:t>％</a:t>
            </a:r>
          </a:p>
          <a:p>
            <a:pPr marL="0" indent="0">
              <a:buNone/>
            </a:pPr>
            <a:r>
              <a:rPr lang="ja-JP" altLang="en-US" dirty="0" smtClean="0"/>
              <a:t>■「有料化」やエコセメント化の成果が顕著</a:t>
            </a:r>
            <a:r>
              <a:rPr lang="ja-JP" altLang="en-US" dirty="0"/>
              <a:t>　</a:t>
            </a:r>
            <a:r>
              <a:rPr lang="ja-JP" altLang="en-US" dirty="0" smtClean="0"/>
              <a:t>　　　</a:t>
            </a:r>
            <a:r>
              <a:rPr kumimoji="1" lang="ja-JP" altLang="en-US" dirty="0" smtClean="0"/>
              <a:t>　</a:t>
            </a:r>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36</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513962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ja-JP" altLang="en-US" dirty="0" smtClean="0"/>
              <a:t>５．有料化導入時の課題</a:t>
            </a:r>
          </a:p>
        </p:txBody>
      </p:sp>
      <p:sp>
        <p:nvSpPr>
          <p:cNvPr id="56326" name="Rectangle 3"/>
          <p:cNvSpPr>
            <a:spLocks noGrp="1" noChangeArrowheads="1"/>
          </p:cNvSpPr>
          <p:nvPr>
            <p:ph idx="1"/>
          </p:nvPr>
        </p:nvSpPr>
        <p:spPr/>
        <p:txBody>
          <a:bodyPr rtlCol="0">
            <a:normAutofit lnSpcReduction="10000"/>
          </a:bodyPr>
          <a:lstStyle/>
          <a:p>
            <a:pPr eaLnBrk="1" fontAlgn="auto" hangingPunct="1">
              <a:spcAft>
                <a:spcPts val="0"/>
              </a:spcAft>
              <a:buFontTx/>
              <a:buNone/>
              <a:defRPr/>
            </a:pPr>
            <a:r>
              <a:rPr lang="ja-JP" altLang="en-US" sz="4400" dirty="0" smtClean="0"/>
              <a:t>  </a:t>
            </a:r>
            <a:r>
              <a:rPr lang="ja-JP" altLang="en-US" dirty="0" smtClean="0"/>
              <a:t>①不法投棄対策　</a:t>
            </a:r>
          </a:p>
          <a:p>
            <a:pPr eaLnBrk="1" fontAlgn="auto" hangingPunct="1">
              <a:spcAft>
                <a:spcPts val="0"/>
              </a:spcAft>
              <a:buFontTx/>
              <a:buNone/>
              <a:defRPr/>
            </a:pPr>
            <a:r>
              <a:rPr lang="ja-JP" altLang="en-US" dirty="0" smtClean="0"/>
              <a:t>　②情報流通の徹底</a:t>
            </a:r>
          </a:p>
          <a:p>
            <a:pPr eaLnBrk="1" fontAlgn="auto" hangingPunct="1">
              <a:spcAft>
                <a:spcPts val="0"/>
              </a:spcAft>
              <a:buFontTx/>
              <a:buNone/>
              <a:defRPr/>
            </a:pPr>
            <a:r>
              <a:rPr lang="ja-JP" altLang="en-US" dirty="0" smtClean="0"/>
              <a:t>　③ごみ減量の受け皿整備</a:t>
            </a:r>
          </a:p>
          <a:p>
            <a:pPr eaLnBrk="1" fontAlgn="auto" hangingPunct="1">
              <a:spcAft>
                <a:spcPts val="0"/>
              </a:spcAft>
              <a:buFontTx/>
              <a:buNone/>
              <a:defRPr/>
            </a:pPr>
            <a:r>
              <a:rPr lang="ja-JP" altLang="en-US" dirty="0" smtClean="0"/>
              <a:t>　④ 手数料収入の使途明確化　　</a:t>
            </a:r>
          </a:p>
          <a:p>
            <a:pPr eaLnBrk="1" fontAlgn="auto" hangingPunct="1">
              <a:spcAft>
                <a:spcPts val="0"/>
              </a:spcAft>
              <a:buFontTx/>
              <a:buNone/>
              <a:defRPr/>
            </a:pPr>
            <a:r>
              <a:rPr lang="ja-JP" altLang="en-US" dirty="0" smtClean="0"/>
              <a:t>　</a:t>
            </a:r>
            <a:r>
              <a:rPr lang="ja-JP" altLang="en-US" smtClean="0"/>
              <a:t>⑤収集方式の</a:t>
            </a:r>
            <a:r>
              <a:rPr lang="ja-JP" altLang="en-US" dirty="0" smtClean="0"/>
              <a:t>見直し</a:t>
            </a:r>
          </a:p>
          <a:p>
            <a:pPr eaLnBrk="1" fontAlgn="auto" hangingPunct="1">
              <a:spcAft>
                <a:spcPts val="0"/>
              </a:spcAft>
              <a:buFontTx/>
              <a:buNone/>
              <a:defRPr/>
            </a:pPr>
            <a:r>
              <a:rPr lang="ja-JP" altLang="en-US" dirty="0" smtClean="0"/>
              <a:t>　⑥資源物の有料化</a:t>
            </a:r>
          </a:p>
          <a:p>
            <a:pPr eaLnBrk="1" fontAlgn="auto" hangingPunct="1">
              <a:spcAft>
                <a:spcPts val="0"/>
              </a:spcAft>
              <a:buFontTx/>
              <a:buNone/>
              <a:defRPr/>
            </a:pPr>
            <a:r>
              <a:rPr lang="ja-JP" altLang="en-US" dirty="0" smtClean="0"/>
              <a:t>　⑦事業系ごみ処理手数料の適正化</a:t>
            </a:r>
          </a:p>
          <a:p>
            <a:pPr eaLnBrk="1" fontAlgn="auto" hangingPunct="1">
              <a:spcAft>
                <a:spcPts val="0"/>
              </a:spcAft>
              <a:buFontTx/>
              <a:buNone/>
              <a:defRPr/>
            </a:pPr>
            <a:r>
              <a:rPr lang="ja-JP" altLang="en-US" dirty="0"/>
              <a:t>　</a:t>
            </a:r>
            <a:r>
              <a:rPr lang="ja-JP" altLang="en-US" dirty="0" smtClean="0"/>
              <a:t>⑧法的理解の整理　</a:t>
            </a:r>
            <a:endParaRPr lang="en-US" altLang="ja-JP" dirty="0" smtClean="0"/>
          </a:p>
        </p:txBody>
      </p:sp>
      <p:sp>
        <p:nvSpPr>
          <p:cNvPr id="47108"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9" name="スライド番号プレースホルダ 8"/>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37</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pPr eaLnBrk="1" hangingPunct="1"/>
            <a:r>
              <a:rPr lang="ja-JP" altLang="en-US" sz="3200" dirty="0" smtClean="0"/>
              <a:t>課題①</a:t>
            </a:r>
            <a:r>
              <a:rPr lang="ja-JP" altLang="en-US" dirty="0" smtClean="0"/>
              <a:t>　不法投棄対策</a:t>
            </a:r>
          </a:p>
        </p:txBody>
      </p:sp>
      <p:sp>
        <p:nvSpPr>
          <p:cNvPr id="48131" name="コンテンツ プレースホルダ 2"/>
          <p:cNvSpPr>
            <a:spLocks noGrp="1"/>
          </p:cNvSpPr>
          <p:nvPr>
            <p:ph idx="1"/>
          </p:nvPr>
        </p:nvSpPr>
        <p:spPr/>
        <p:txBody>
          <a:bodyPr>
            <a:normAutofit/>
          </a:bodyPr>
          <a:lstStyle/>
          <a:p>
            <a:pPr eaLnBrk="1" hangingPunct="1"/>
            <a:r>
              <a:rPr lang="ja-JP" altLang="en-US" sz="3323" dirty="0"/>
              <a:t>有料化への反対理由、有料化実施の条件として住民から最も多く出される意見</a:t>
            </a:r>
          </a:p>
          <a:p>
            <a:pPr eaLnBrk="1" hangingPunct="1"/>
            <a:r>
              <a:rPr lang="ja-JP" altLang="en-US" sz="3323" dirty="0"/>
              <a:t>有料化制度のもとでは、負担の公平性確保の観点から不法投棄対策は重要な課題</a:t>
            </a:r>
          </a:p>
          <a:p>
            <a:pPr eaLnBrk="1" hangingPunct="1"/>
            <a:r>
              <a:rPr lang="ja-JP" altLang="en-US" sz="3323" dirty="0"/>
              <a:t>不法投棄を防止するための万全の対策が必要</a:t>
            </a:r>
          </a:p>
          <a:p>
            <a:pPr eaLnBrk="1" hangingPunct="1"/>
            <a:r>
              <a:rPr lang="ja-JP" altLang="en-US" sz="3323" dirty="0"/>
              <a:t>不法投棄しにくい環境の整備が重要</a:t>
            </a:r>
          </a:p>
          <a:p>
            <a:pPr marL="0" indent="0" eaLnBrk="1" hangingPunct="1">
              <a:buNone/>
            </a:pPr>
            <a:r>
              <a:rPr lang="ja-JP" altLang="en-US" sz="3323" dirty="0"/>
              <a:t>　「早期発見･迅速対応」　</a:t>
            </a:r>
          </a:p>
        </p:txBody>
      </p:sp>
      <p:sp>
        <p:nvSpPr>
          <p:cNvPr id="48132"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48133" name="スライド番号プレースホルダ 3"/>
          <p:cNvSpPr txBox="1">
            <a:spLocks noGrp="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dirty="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38</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4483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ごみについて見えていないこと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a:t>
            </a:r>
            <a:r>
              <a:rPr lang="ja-JP" altLang="en-US" dirty="0" smtClean="0"/>
              <a:t>排出するごみそのもの</a:t>
            </a:r>
          </a:p>
          <a:p>
            <a:pPr marL="0" indent="0">
              <a:buNone/>
            </a:pPr>
            <a:r>
              <a:rPr lang="ja-JP" altLang="en-US" dirty="0" smtClean="0"/>
              <a:t>■排出する</a:t>
            </a:r>
            <a:r>
              <a:rPr lang="ja-JP" altLang="en-US" dirty="0"/>
              <a:t>ごみについて</a:t>
            </a:r>
            <a:r>
              <a:rPr lang="ja-JP" altLang="en-US" dirty="0" smtClean="0"/>
              <a:t>の情報</a:t>
            </a:r>
          </a:p>
          <a:p>
            <a:pPr marL="0" indent="0">
              <a:buNone/>
            </a:pPr>
            <a:r>
              <a:rPr lang="ja-JP" altLang="en-US" dirty="0" smtClean="0"/>
              <a:t>・ごみの正しい排出方法</a:t>
            </a:r>
          </a:p>
          <a:p>
            <a:pPr marL="0" indent="0">
              <a:buNone/>
            </a:pPr>
            <a:r>
              <a:rPr lang="ja-JP" altLang="en-US" dirty="0" smtClean="0"/>
              <a:t>・排出</a:t>
            </a:r>
            <a:r>
              <a:rPr lang="ja-JP" altLang="en-US" dirty="0"/>
              <a:t>するごみの資源化</a:t>
            </a:r>
            <a:r>
              <a:rPr lang="ja-JP" altLang="en-US" dirty="0" smtClean="0"/>
              <a:t>可能性と資源化ルート</a:t>
            </a:r>
            <a:endParaRPr lang="ja-JP" altLang="en-US" dirty="0"/>
          </a:p>
          <a:p>
            <a:pPr marL="0" indent="0">
              <a:buNone/>
            </a:pPr>
            <a:r>
              <a:rPr lang="ja-JP" altLang="en-US" dirty="0" smtClean="0"/>
              <a:t>・排出</a:t>
            </a:r>
            <a:r>
              <a:rPr lang="ja-JP" altLang="en-US" dirty="0"/>
              <a:t>するごみ</a:t>
            </a:r>
            <a:r>
              <a:rPr lang="ja-JP" altLang="en-US" dirty="0" smtClean="0"/>
              <a:t>の環境負荷</a:t>
            </a:r>
          </a:p>
          <a:p>
            <a:pPr marL="0" indent="0">
              <a:buNone/>
            </a:pPr>
            <a:r>
              <a:rPr lang="ja-JP" altLang="en-US" dirty="0" smtClean="0"/>
              <a:t>・</a:t>
            </a:r>
            <a:r>
              <a:rPr lang="ja-JP" altLang="en-US" u="sng" dirty="0" smtClean="0"/>
              <a:t>排出</a:t>
            </a:r>
            <a:r>
              <a:rPr lang="ja-JP" altLang="en-US" u="sng" dirty="0"/>
              <a:t>するごみの処理</a:t>
            </a:r>
            <a:r>
              <a:rPr lang="ja-JP" altLang="en-US" u="sng" dirty="0" smtClean="0"/>
              <a:t>費用</a:t>
            </a:r>
          </a:p>
          <a:p>
            <a:pPr marL="0" indent="0">
              <a:buNone/>
            </a:pPr>
            <a:r>
              <a:rPr lang="ja-JP" altLang="en-US" sz="2800" dirty="0"/>
              <a:t>　</a:t>
            </a:r>
            <a:r>
              <a:rPr lang="ja-JP" altLang="en-US" sz="2800" dirty="0" smtClean="0"/>
              <a:t>「家庭ごみ有料化システムのもとで、ごみ処理費用の適正な負担を通じて、市民がコスト意識を持つことが重要」</a:t>
            </a:r>
            <a:endParaRPr lang="ja-JP" altLang="en-US" sz="2800"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3</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489752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88988" y="344488"/>
            <a:ext cx="8420100" cy="1230312"/>
          </a:xfrm>
        </p:spPr>
        <p:txBody>
          <a:bodyPr/>
          <a:lstStyle/>
          <a:p>
            <a:pPr eaLnBrk="1" hangingPunct="1"/>
            <a:r>
              <a:rPr lang="ja-JP" altLang="en-US" sz="4000" dirty="0" smtClean="0">
                <a:latin typeface="Century" pitchFamily="18" charset="0"/>
              </a:rPr>
              <a:t>有料化の前後での不法投棄量の変化</a:t>
            </a:r>
          </a:p>
        </p:txBody>
      </p:sp>
      <p:sp>
        <p:nvSpPr>
          <p:cNvPr id="49155"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graphicFrame>
        <p:nvGraphicFramePr>
          <p:cNvPr id="2" name="Object 3"/>
          <p:cNvGraphicFramePr>
            <a:graphicFrameLocks noChangeAspect="1"/>
          </p:cNvGraphicFramePr>
          <p:nvPr/>
        </p:nvGraphicFramePr>
        <p:xfrm>
          <a:off x="512763" y="1782763"/>
          <a:ext cx="8932862" cy="4213225"/>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Text Box 4"/>
          <p:cNvSpPr txBox="1">
            <a:spLocks noChangeArrowheads="1"/>
          </p:cNvSpPr>
          <p:nvPr/>
        </p:nvSpPr>
        <p:spPr bwMode="auto">
          <a:xfrm>
            <a:off x="2917825" y="6196013"/>
            <a:ext cx="45132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800" dirty="0">
                <a:latin typeface="ＭＳ Ｐゴシック" charset="-128"/>
              </a:rPr>
              <a:t>第２回全国都市調査（２００５、山谷）、</a:t>
            </a:r>
            <a:r>
              <a:rPr lang="en-US" altLang="ja-JP" sz="1800" dirty="0">
                <a:latin typeface="ＭＳ Ｐゴシック" charset="-128"/>
              </a:rPr>
              <a:t>N=216</a:t>
            </a:r>
          </a:p>
        </p:txBody>
      </p:sp>
      <p:sp>
        <p:nvSpPr>
          <p:cNvPr id="10" name="スライド番号プレースホルダ 9"/>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39</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p:txBody>
          <a:bodyPr/>
          <a:lstStyle/>
          <a:p>
            <a:r>
              <a:rPr lang="ja-JP" altLang="ja-JP" sz="3600" dirty="0" smtClean="0"/>
              <a:t>有料化導入後に実施した不法投棄対策</a:t>
            </a:r>
            <a:r>
              <a:rPr lang="ja-JP" altLang="en-US" sz="3600" dirty="0" smtClean="0"/>
              <a:t/>
            </a:r>
            <a:br>
              <a:rPr lang="ja-JP" altLang="en-US" sz="3600" dirty="0" smtClean="0"/>
            </a:br>
            <a:r>
              <a:rPr lang="ja-JP" altLang="en-US" sz="2800" dirty="0" smtClean="0"/>
              <a:t>第４回全国調査（２０１２、山谷）</a:t>
            </a:r>
          </a:p>
        </p:txBody>
      </p:sp>
      <p:graphicFrame>
        <p:nvGraphicFramePr>
          <p:cNvPr id="2" name="コンテンツ プレースホルダー 3"/>
          <p:cNvGraphicFramePr>
            <a:graphicFrameLocks noGrp="1"/>
          </p:cNvGraphicFramePr>
          <p:nvPr>
            <p:ph idx="1"/>
          </p:nvPr>
        </p:nvGraphicFramePr>
        <p:xfrm>
          <a:off x="495300" y="1412875"/>
          <a:ext cx="8826500" cy="4895850"/>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40</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r>
              <a:rPr lang="ja-JP" altLang="ja-JP" dirty="0" smtClean="0"/>
              <a:t>最も効果的な不法投棄対策</a:t>
            </a:r>
            <a:r>
              <a:rPr lang="ja-JP" altLang="en-US" dirty="0" smtClean="0"/>
              <a:t/>
            </a:r>
            <a:br>
              <a:rPr lang="ja-JP" altLang="en-US" dirty="0" smtClean="0"/>
            </a:br>
            <a:r>
              <a:rPr lang="ja-JP" altLang="en-US" sz="2800" dirty="0" smtClean="0"/>
              <a:t>第４回全国調査（２０１２、山谷）</a:t>
            </a:r>
          </a:p>
        </p:txBody>
      </p:sp>
      <p:graphicFrame>
        <p:nvGraphicFramePr>
          <p:cNvPr id="2" name="グラフ 3"/>
          <p:cNvGraphicFramePr>
            <a:graphicFrameLocks/>
          </p:cNvGraphicFramePr>
          <p:nvPr>
            <p:extLst>
              <p:ext uri="{D42A27DB-BD31-4B8C-83A1-F6EECF244321}">
                <p14:modId xmlns:p14="http://schemas.microsoft.com/office/powerpoint/2010/main" xmlns="" val="3829306748"/>
              </p:ext>
            </p:extLst>
          </p:nvPr>
        </p:nvGraphicFramePr>
        <p:xfrm>
          <a:off x="985838" y="1417638"/>
          <a:ext cx="8424862" cy="4949825"/>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 6"/>
          <p:cNvSpPr>
            <a:spLocks noGrp="1"/>
          </p:cNvSpPr>
          <p:nvPr>
            <p:ph type="sldNum" sz="quarter" idx="12"/>
          </p:nvPr>
        </p:nvSpPr>
        <p:spPr/>
        <p:txBody>
          <a:bodyPr/>
          <a:lstStyle/>
          <a:p>
            <a:pPr>
              <a:defRPr/>
            </a:pPr>
            <a:fld id="{379B6E90-3AB1-43CC-9C29-FA78CC973174}" type="slidenum">
              <a:rPr lang="en-US" altLang="ja-JP" sz="2400" b="1" smtClean="0">
                <a:solidFill>
                  <a:schemeClr val="tx1"/>
                </a:solidFill>
                <a:latin typeface="ＭＳ ゴシック" pitchFamily="49" charset="-128"/>
                <a:ea typeface="ＭＳ ゴシック" pitchFamily="49" charset="-128"/>
              </a:rPr>
              <a:pPr>
                <a:defRPr/>
              </a:pPr>
              <a:t>41</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p:txBody>
          <a:bodyPr/>
          <a:lstStyle/>
          <a:p>
            <a:pPr eaLnBrk="1" hangingPunct="1"/>
            <a:r>
              <a:rPr lang="ja-JP" altLang="en-US" sz="4000" dirty="0" smtClean="0"/>
              <a:t>住居形態別の違反排出状況（札幌市）</a:t>
            </a:r>
          </a:p>
        </p:txBody>
      </p:sp>
      <p:graphicFrame>
        <p:nvGraphicFramePr>
          <p:cNvPr id="321607" name="Group 71"/>
          <p:cNvGraphicFramePr>
            <a:graphicFrameLocks noGrp="1"/>
          </p:cNvGraphicFramePr>
          <p:nvPr>
            <p:ph idx="1"/>
          </p:nvPr>
        </p:nvGraphicFramePr>
        <p:xfrm>
          <a:off x="509588" y="1947863"/>
          <a:ext cx="8915400" cy="3302001"/>
        </p:xfrm>
        <a:graphic>
          <a:graphicData uri="http://schemas.openxmlformats.org/drawingml/2006/table">
            <a:tbl>
              <a:tblPr/>
              <a:tblGrid>
                <a:gridCol w="1902759"/>
                <a:gridCol w="1413623"/>
                <a:gridCol w="1983441"/>
                <a:gridCol w="1874183"/>
                <a:gridCol w="1741394"/>
              </a:tblGrid>
              <a:tr h="13715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6819" marR="96819"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調査対象　　集積所数</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Ａ</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違反排出があった集積所数（比率）</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Ｂ  （Ｂ／Ａ）</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違反排出ごみ数（個）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Ｃ</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１集積所当たり違反排出数（個）　　　　　　　Ｃ／Ａ</a:t>
                      </a:r>
                    </a:p>
                  </a:txBody>
                  <a:tcPr marL="96819" marR="96819"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4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戸建住宅地区</a:t>
                      </a:r>
                    </a:p>
                  </a:txBody>
                  <a:tcPr marL="96819" marR="96819"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５１９</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８１　　　　（１５．６％）</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２４１</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０．４６</a:t>
                      </a:r>
                    </a:p>
                  </a:txBody>
                  <a:tcPr marL="96819" marR="96819"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855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rPr>
                        <a:t>共同住宅地区</a:t>
                      </a:r>
                    </a:p>
                  </a:txBody>
                  <a:tcPr marL="96819" marR="96819"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５１８</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２４２　　　（４６．７％）</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２，８６３</a:t>
                      </a:r>
                    </a:p>
                  </a:txBody>
                  <a:tcPr marL="96819" marR="96819"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rPr>
                        <a:t>５．５３</a:t>
                      </a:r>
                    </a:p>
                  </a:txBody>
                  <a:tcPr marL="96819" marR="96819"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2253"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52254"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52255" name="Text Box 68"/>
          <p:cNvSpPr txBox="1">
            <a:spLocks noChangeArrowheads="1"/>
          </p:cNvSpPr>
          <p:nvPr/>
        </p:nvSpPr>
        <p:spPr bwMode="auto">
          <a:xfrm>
            <a:off x="958850" y="5472113"/>
            <a:ext cx="79533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ja-JP" altLang="en-US" sz="2400" b="1" i="1" dirty="0"/>
              <a:t>１集積所当たりの平均利用世帯数は戸建住宅地区２２世帯、共同住宅地区３９世帯。</a:t>
            </a:r>
          </a:p>
        </p:txBody>
      </p:sp>
      <p:sp>
        <p:nvSpPr>
          <p:cNvPr id="11" name="スライド番号プレースホルダ 10"/>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42</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ja-JP" altLang="en-US" sz="4000" dirty="0" smtClean="0"/>
              <a:t>集合住宅優良排出認定制度</a:t>
            </a:r>
            <a:r>
              <a:rPr lang="ja-JP" altLang="en-US" sz="3200" dirty="0" smtClean="0"/>
              <a:t>（八王子市）</a:t>
            </a:r>
          </a:p>
        </p:txBody>
      </p:sp>
      <p:sp>
        <p:nvSpPr>
          <p:cNvPr id="55299" name="コンテンツ プレースホルダー 2"/>
          <p:cNvSpPr>
            <a:spLocks noGrp="1"/>
          </p:cNvSpPr>
          <p:nvPr>
            <p:ph idx="1"/>
          </p:nvPr>
        </p:nvSpPr>
        <p:spPr/>
        <p:txBody>
          <a:bodyPr/>
          <a:lstStyle/>
          <a:p>
            <a:endParaRPr lang="ja-JP" altLang="en-US" dirty="0" smtClean="0"/>
          </a:p>
        </p:txBody>
      </p:sp>
      <p:pic>
        <p:nvPicPr>
          <p:cNvPr id="55301" name="Picture 5" descr="G:\八王子収集視察・中野区08.1\IMG_05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8113" y="1512888"/>
            <a:ext cx="7126287" cy="534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スライド番号プレースホルダ 7"/>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43</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ja-JP" altLang="en-US" sz="4000" dirty="0" smtClean="0"/>
              <a:t>集合住宅フック式部屋別収集</a:t>
            </a:r>
            <a:r>
              <a:rPr lang="ja-JP" altLang="en-US" sz="3200" dirty="0" smtClean="0"/>
              <a:t>（西東京市）</a:t>
            </a:r>
          </a:p>
        </p:txBody>
      </p:sp>
      <p:pic>
        <p:nvPicPr>
          <p:cNvPr id="56323" name="Picture 4" descr="集合住宅のフック式排出場所"/>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001838" y="1900238"/>
            <a:ext cx="5902325" cy="3925887"/>
          </a:xfrm>
        </p:spPr>
      </p:pic>
      <p:sp>
        <p:nvSpPr>
          <p:cNvPr id="8" name="スライド番号プレースホルダ 7"/>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44</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85813" y="550863"/>
            <a:ext cx="8420100" cy="1143000"/>
          </a:xfrm>
        </p:spPr>
        <p:txBody>
          <a:bodyPr/>
          <a:lstStyle/>
          <a:p>
            <a:pPr eaLnBrk="1" hangingPunct="1"/>
            <a:r>
              <a:rPr lang="ja-JP" altLang="en-US" sz="3200" dirty="0" smtClean="0"/>
              <a:t>課題②　</a:t>
            </a:r>
            <a:r>
              <a:rPr lang="ja-JP" altLang="en-US" sz="4000" dirty="0" smtClean="0"/>
              <a:t>情報流通の徹底</a:t>
            </a:r>
            <a:br>
              <a:rPr lang="ja-JP" altLang="en-US" sz="4000" dirty="0" smtClean="0"/>
            </a:br>
            <a:r>
              <a:rPr lang="ja-JP" altLang="en-US" sz="2800" dirty="0" smtClean="0"/>
              <a:t>住民説明の重要性</a:t>
            </a:r>
          </a:p>
        </p:txBody>
      </p:sp>
      <p:sp>
        <p:nvSpPr>
          <p:cNvPr id="57347" name="Rectangle 3"/>
          <p:cNvSpPr>
            <a:spLocks noGrp="1" noChangeArrowheads="1"/>
          </p:cNvSpPr>
          <p:nvPr>
            <p:ph idx="1"/>
          </p:nvPr>
        </p:nvSpPr>
        <p:spPr>
          <a:xfrm>
            <a:off x="495300" y="1789113"/>
            <a:ext cx="8915400" cy="4525962"/>
          </a:xfrm>
        </p:spPr>
        <p:txBody>
          <a:bodyPr/>
          <a:lstStyle/>
          <a:p>
            <a:pPr marL="0" indent="0" eaLnBrk="1" hangingPunct="1">
              <a:buNone/>
            </a:pPr>
            <a:r>
              <a:rPr lang="ja-JP" altLang="en-US" sz="3600" dirty="0" smtClean="0"/>
              <a:t>■できれば、</a:t>
            </a:r>
            <a:r>
              <a:rPr lang="ja-JP" altLang="en-US" sz="3600" dirty="0"/>
              <a:t>全庁態勢で</a:t>
            </a:r>
            <a:r>
              <a:rPr lang="ja-JP" altLang="en-US" sz="3600" dirty="0" smtClean="0"/>
              <a:t>臨む</a:t>
            </a:r>
          </a:p>
          <a:p>
            <a:pPr eaLnBrk="1" hangingPunct="1"/>
            <a:r>
              <a:rPr lang="ja-JP" altLang="en-US" sz="3600" dirty="0" smtClean="0"/>
              <a:t>住民説明会は徹底的に実施する</a:t>
            </a:r>
          </a:p>
          <a:p>
            <a:pPr eaLnBrk="1" hangingPunct="1">
              <a:buFontTx/>
              <a:buNone/>
            </a:pPr>
            <a:r>
              <a:rPr lang="ja-JP" altLang="en-US" sz="3600" dirty="0" smtClean="0"/>
              <a:t>　</a:t>
            </a:r>
            <a:r>
              <a:rPr lang="ja-JP" altLang="en-US" dirty="0" smtClean="0"/>
              <a:t>制度変更、 ごみ</a:t>
            </a:r>
            <a:r>
              <a:rPr lang="ja-JP" altLang="en-US" dirty="0"/>
              <a:t>の出し方、減らし方に関する情報</a:t>
            </a:r>
          </a:p>
          <a:p>
            <a:pPr eaLnBrk="1" hangingPunct="1"/>
            <a:r>
              <a:rPr lang="ja-JP" altLang="en-US" sz="3600" dirty="0" smtClean="0"/>
              <a:t>新たな有料化制度の「見える化」</a:t>
            </a:r>
          </a:p>
          <a:p>
            <a:pPr marL="0" indent="0" eaLnBrk="1" hangingPunct="1">
              <a:buNone/>
            </a:pPr>
            <a:r>
              <a:rPr lang="ja-JP" altLang="en-US" sz="3600" dirty="0" smtClean="0"/>
              <a:t>　</a:t>
            </a:r>
            <a:r>
              <a:rPr lang="ja-JP" altLang="en-US" dirty="0" smtClean="0"/>
              <a:t>当初、集合住宅集積所でチラシ配布などの工夫</a:t>
            </a:r>
          </a:p>
          <a:p>
            <a:pPr marL="0" indent="0" eaLnBrk="1" hangingPunct="1">
              <a:buNone/>
            </a:pPr>
            <a:r>
              <a:rPr lang="ja-JP" altLang="en-US" sz="3600" dirty="0" smtClean="0"/>
              <a:t>■有料化の成否は「情報の不完全性」を克服できるかどうかにかかっている</a:t>
            </a:r>
          </a:p>
          <a:p>
            <a:pPr eaLnBrk="1" hangingPunct="1">
              <a:buFontTx/>
              <a:buNone/>
            </a:pPr>
            <a:endParaRPr lang="ja-JP" altLang="en-US" sz="3600" dirty="0" smtClean="0"/>
          </a:p>
        </p:txBody>
      </p:sp>
      <p:sp>
        <p:nvSpPr>
          <p:cNvPr id="57348"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9" name="スライド番号プレースホルダ 8"/>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45</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タイトル 1"/>
          <p:cNvSpPr>
            <a:spLocks noGrp="1"/>
          </p:cNvSpPr>
          <p:nvPr>
            <p:ph type="title"/>
          </p:nvPr>
        </p:nvSpPr>
        <p:spPr>
          <a:xfrm>
            <a:off x="581025" y="609600"/>
            <a:ext cx="8867775" cy="1143000"/>
          </a:xfrm>
        </p:spPr>
        <p:txBody>
          <a:bodyPr rtlCol="0">
            <a:normAutofit fontScale="90000"/>
          </a:bodyPr>
          <a:lstStyle/>
          <a:p>
            <a:pPr eaLnBrk="1" fontAlgn="auto" hangingPunct="1">
              <a:spcAft>
                <a:spcPts val="0"/>
              </a:spcAft>
              <a:defRPr/>
            </a:pPr>
            <a:r>
              <a:rPr lang="ja-JP" altLang="en-US" dirty="0" smtClean="0"/>
              <a:t>有料化で配慮すべき点</a:t>
            </a:r>
            <a:r>
              <a:rPr lang="ja-JP" altLang="en-US" sz="3100" dirty="0" smtClean="0"/>
              <a:t>（練馬区民意向調査）</a:t>
            </a:r>
            <a:r>
              <a:rPr lang="en-US" altLang="ja-JP" dirty="0" smtClean="0"/>
              <a:t/>
            </a:r>
            <a:br>
              <a:rPr lang="en-US" altLang="ja-JP" dirty="0" smtClean="0"/>
            </a:br>
            <a:r>
              <a:rPr lang="ja-JP" altLang="en-US" sz="3600" dirty="0" err="1" smtClean="0"/>
              <a:t>ー</a:t>
            </a:r>
            <a:r>
              <a:rPr lang="ja-JP" altLang="en-US" sz="3600" dirty="0" smtClean="0"/>
              <a:t>強い市民の見える化意向</a:t>
            </a:r>
            <a:r>
              <a:rPr lang="ja-JP" altLang="en-US" sz="3600" dirty="0" err="1" smtClean="0"/>
              <a:t>ー</a:t>
            </a:r>
            <a:endParaRPr lang="ja-JP" altLang="en-US" sz="3600" dirty="0" smtClean="0"/>
          </a:p>
        </p:txBody>
      </p:sp>
      <p:graphicFrame>
        <p:nvGraphicFramePr>
          <p:cNvPr id="2" name="コンテンツ プレースホルダ 4"/>
          <p:cNvGraphicFramePr>
            <a:graphicFrameLocks noGrp="1"/>
          </p:cNvGraphicFramePr>
          <p:nvPr>
            <p:ph idx="1"/>
            <p:extLst>
              <p:ext uri="{D42A27DB-BD31-4B8C-83A1-F6EECF244321}">
                <p14:modId xmlns:p14="http://schemas.microsoft.com/office/powerpoint/2010/main" xmlns="" val="2959685267"/>
              </p:ext>
            </p:extLst>
          </p:nvPr>
        </p:nvGraphicFramePr>
        <p:xfrm>
          <a:off x="877887" y="1942306"/>
          <a:ext cx="8274050" cy="3916362"/>
        </p:xfrm>
        <a:graphic>
          <a:graphicData uri="http://schemas.openxmlformats.org/drawingml/2006/chart">
            <c:chart xmlns:c="http://schemas.openxmlformats.org/drawingml/2006/chart" xmlns:r="http://schemas.openxmlformats.org/officeDocument/2006/relationships" r:id="rId2"/>
          </a:graphicData>
        </a:graphic>
      </p:graphicFrame>
      <p:sp>
        <p:nvSpPr>
          <p:cNvPr id="58372" name="テキスト ボックス 5"/>
          <p:cNvSpPr txBox="1">
            <a:spLocks noChangeArrowheads="1"/>
          </p:cNvSpPr>
          <p:nvPr/>
        </p:nvSpPr>
        <p:spPr bwMode="auto">
          <a:xfrm>
            <a:off x="514349" y="2173289"/>
            <a:ext cx="59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t>１位</a:t>
            </a:r>
          </a:p>
        </p:txBody>
      </p:sp>
      <p:sp>
        <p:nvSpPr>
          <p:cNvPr id="58373" name="テキスト ボックス 6"/>
          <p:cNvSpPr txBox="1">
            <a:spLocks noChangeArrowheads="1"/>
          </p:cNvSpPr>
          <p:nvPr/>
        </p:nvSpPr>
        <p:spPr bwMode="auto">
          <a:xfrm>
            <a:off x="500063" y="3194843"/>
            <a:ext cx="595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t>３位</a:t>
            </a:r>
          </a:p>
        </p:txBody>
      </p:sp>
      <p:sp>
        <p:nvSpPr>
          <p:cNvPr id="58374" name="テキスト ボックス 7"/>
          <p:cNvSpPr txBox="1">
            <a:spLocks noChangeArrowheads="1"/>
          </p:cNvSpPr>
          <p:nvPr/>
        </p:nvSpPr>
        <p:spPr bwMode="auto">
          <a:xfrm>
            <a:off x="514350" y="2658269"/>
            <a:ext cx="62916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t>２位</a:t>
            </a:r>
          </a:p>
        </p:txBody>
      </p:sp>
      <p:sp>
        <p:nvSpPr>
          <p:cNvPr id="58375" name="テキスト ボックス 8"/>
          <p:cNvSpPr txBox="1">
            <a:spLocks noChangeArrowheads="1"/>
          </p:cNvSpPr>
          <p:nvPr/>
        </p:nvSpPr>
        <p:spPr bwMode="auto">
          <a:xfrm>
            <a:off x="500062" y="3731418"/>
            <a:ext cx="595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a:t>４位</a:t>
            </a:r>
          </a:p>
        </p:txBody>
      </p:sp>
      <p:sp>
        <p:nvSpPr>
          <p:cNvPr id="58376" name="テキスト ボックス 9"/>
          <p:cNvSpPr txBox="1">
            <a:spLocks noChangeArrowheads="1"/>
          </p:cNvSpPr>
          <p:nvPr/>
        </p:nvSpPr>
        <p:spPr bwMode="auto">
          <a:xfrm>
            <a:off x="532070" y="4267993"/>
            <a:ext cx="593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t>５位</a:t>
            </a:r>
          </a:p>
        </p:txBody>
      </p:sp>
      <p:sp>
        <p:nvSpPr>
          <p:cNvPr id="58377" name="テキスト ボックス 10"/>
          <p:cNvSpPr txBox="1">
            <a:spLocks noChangeArrowheads="1"/>
          </p:cNvSpPr>
          <p:nvPr/>
        </p:nvSpPr>
        <p:spPr bwMode="auto">
          <a:xfrm>
            <a:off x="500063" y="4804568"/>
            <a:ext cx="5953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dirty="0"/>
              <a:t>６位</a:t>
            </a:r>
          </a:p>
        </p:txBody>
      </p:sp>
      <p:sp>
        <p:nvSpPr>
          <p:cNvPr id="58378" name="テキスト ボックス 11"/>
          <p:cNvSpPr txBox="1">
            <a:spLocks noChangeArrowheads="1"/>
          </p:cNvSpPr>
          <p:nvPr/>
        </p:nvSpPr>
        <p:spPr bwMode="auto">
          <a:xfrm>
            <a:off x="9463088" y="5638800"/>
            <a:ext cx="4429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sz="1600"/>
              <a:t>％</a:t>
            </a:r>
          </a:p>
        </p:txBody>
      </p:sp>
      <p:sp>
        <p:nvSpPr>
          <p:cNvPr id="15" name="スライド番号プレースホルダ 14"/>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46</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ja-JP" altLang="en-US" sz="3200" dirty="0" smtClean="0"/>
              <a:t>課題③</a:t>
            </a:r>
            <a:r>
              <a:rPr lang="ja-JP" altLang="en-US" dirty="0" smtClean="0"/>
              <a:t>　ごみ減量の受け皿整備</a:t>
            </a:r>
          </a:p>
        </p:txBody>
      </p:sp>
      <p:sp>
        <p:nvSpPr>
          <p:cNvPr id="59395" name="Rectangle 3"/>
          <p:cNvSpPr>
            <a:spLocks noGrp="1" noChangeArrowheads="1"/>
          </p:cNvSpPr>
          <p:nvPr>
            <p:ph idx="1"/>
          </p:nvPr>
        </p:nvSpPr>
        <p:spPr/>
        <p:txBody>
          <a:bodyPr/>
          <a:lstStyle/>
          <a:p>
            <a:pPr eaLnBrk="1" hangingPunct="1">
              <a:buFontTx/>
              <a:buNone/>
            </a:pPr>
            <a:r>
              <a:rPr lang="ja-JP" altLang="en-US" dirty="0" smtClean="0">
                <a:solidFill>
                  <a:srgbClr val="FFFF00"/>
                </a:solidFill>
              </a:rPr>
              <a:t>　　　　　　</a:t>
            </a:r>
            <a:r>
              <a:rPr lang="ja-JP" altLang="en-US" dirty="0" smtClean="0">
                <a:solidFill>
                  <a:srgbClr val="FF3300"/>
                </a:solidFill>
              </a:rPr>
              <a:t>　　</a:t>
            </a:r>
            <a:r>
              <a:rPr lang="ja-JP" altLang="en-US" u="sng" dirty="0" smtClean="0">
                <a:solidFill>
                  <a:srgbClr val="FF3300"/>
                </a:solidFill>
              </a:rPr>
              <a:t>ごみ組成分析</a:t>
            </a:r>
          </a:p>
          <a:p>
            <a:pPr eaLnBrk="1" hangingPunct="1">
              <a:buFontTx/>
              <a:buNone/>
            </a:pPr>
            <a:r>
              <a:rPr lang="ja-JP" altLang="en-US" dirty="0" smtClean="0"/>
              <a:t>　　　　　　　　　　　</a:t>
            </a:r>
          </a:p>
          <a:p>
            <a:pPr eaLnBrk="1" hangingPunct="1">
              <a:buFontTx/>
              <a:buNone/>
            </a:pPr>
            <a:r>
              <a:rPr lang="ja-JP" altLang="en-US" dirty="0" smtClean="0">
                <a:solidFill>
                  <a:srgbClr val="FFFF00"/>
                </a:solidFill>
              </a:rPr>
              <a:t>　　　　　　</a:t>
            </a:r>
            <a:r>
              <a:rPr lang="ja-JP" altLang="en-US" u="sng" dirty="0" smtClean="0">
                <a:solidFill>
                  <a:srgbClr val="FF3300"/>
                </a:solidFill>
              </a:rPr>
              <a:t>資源化可能物の識別</a:t>
            </a:r>
          </a:p>
          <a:p>
            <a:pPr eaLnBrk="1" hangingPunct="1">
              <a:buFontTx/>
              <a:buNone/>
            </a:pPr>
            <a:r>
              <a:rPr lang="ja-JP" altLang="en-US" dirty="0" smtClean="0"/>
              <a:t>　　　　　　　　　　　　</a:t>
            </a:r>
          </a:p>
          <a:p>
            <a:pPr eaLnBrk="1" hangingPunct="1">
              <a:buFontTx/>
              <a:buNone/>
            </a:pPr>
            <a:r>
              <a:rPr lang="ja-JP" altLang="en-US" dirty="0" smtClean="0">
                <a:solidFill>
                  <a:srgbClr val="FFFF00"/>
                </a:solidFill>
              </a:rPr>
              <a:t>　　　　　　　</a:t>
            </a:r>
            <a:r>
              <a:rPr lang="ja-JP" altLang="en-US" u="sng" dirty="0" smtClean="0">
                <a:solidFill>
                  <a:srgbClr val="FF3300"/>
                </a:solidFill>
              </a:rPr>
              <a:t>減量可能性の把握</a:t>
            </a:r>
          </a:p>
          <a:p>
            <a:pPr eaLnBrk="1" hangingPunct="1">
              <a:buFontTx/>
              <a:buNone/>
            </a:pPr>
            <a:r>
              <a:rPr lang="ja-JP" altLang="en-US" dirty="0" smtClean="0"/>
              <a:t>○資源ごみ回収（行政、集団、拠点等）の充実</a:t>
            </a:r>
          </a:p>
          <a:p>
            <a:pPr eaLnBrk="1" hangingPunct="1">
              <a:buFontTx/>
              <a:buNone/>
            </a:pPr>
            <a:r>
              <a:rPr lang="ja-JP" altLang="en-US" dirty="0" smtClean="0"/>
              <a:t>　　回収品目、回収回数、回収場所数など</a:t>
            </a:r>
          </a:p>
          <a:p>
            <a:pPr eaLnBrk="1" hangingPunct="1">
              <a:buFontTx/>
              <a:buNone/>
            </a:pPr>
            <a:r>
              <a:rPr lang="ja-JP" altLang="en-US" dirty="0" smtClean="0"/>
              <a:t>○既存品目回収頻度見直しと絡めた経費増抑制も</a:t>
            </a:r>
          </a:p>
          <a:p>
            <a:pPr eaLnBrk="1" hangingPunct="1">
              <a:buFontTx/>
              <a:buNone/>
            </a:pPr>
            <a:endParaRPr lang="en-US" altLang="ja-JP" dirty="0" smtClean="0"/>
          </a:p>
        </p:txBody>
      </p:sp>
      <p:sp>
        <p:nvSpPr>
          <p:cNvPr id="59396"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59397"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59398" name="AutoShape 4"/>
          <p:cNvSpPr>
            <a:spLocks noChangeArrowheads="1"/>
          </p:cNvSpPr>
          <p:nvPr/>
        </p:nvSpPr>
        <p:spPr bwMode="auto">
          <a:xfrm>
            <a:off x="3686175" y="2076450"/>
            <a:ext cx="485775" cy="700088"/>
          </a:xfrm>
          <a:prstGeom prst="downArrow">
            <a:avLst>
              <a:gd name="adj1" fmla="val 50000"/>
              <a:gd name="adj2" fmla="val 36029"/>
            </a:avLst>
          </a:prstGeom>
          <a:solidFill>
            <a:schemeClr val="accent1"/>
          </a:solidFill>
          <a:ln w="12700" cap="sq">
            <a:solidFill>
              <a:schemeClr val="tx1"/>
            </a:solidFill>
            <a:miter lim="800000"/>
            <a:headEnd type="none" w="sm" len="sm"/>
            <a:tailEnd type="none" w="sm" len="sm"/>
          </a:ln>
        </p:spPr>
        <p:txBody>
          <a:bodyPr vert="eaVert"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i="1"/>
          </a:p>
        </p:txBody>
      </p:sp>
      <p:sp>
        <p:nvSpPr>
          <p:cNvPr id="59399" name="AutoShape 5"/>
          <p:cNvSpPr>
            <a:spLocks noChangeArrowheads="1"/>
          </p:cNvSpPr>
          <p:nvPr/>
        </p:nvSpPr>
        <p:spPr bwMode="auto">
          <a:xfrm>
            <a:off x="3683000" y="3235325"/>
            <a:ext cx="485775" cy="700088"/>
          </a:xfrm>
          <a:prstGeom prst="downArrow">
            <a:avLst>
              <a:gd name="adj1" fmla="val 50000"/>
              <a:gd name="adj2" fmla="val 36029"/>
            </a:avLst>
          </a:prstGeom>
          <a:solidFill>
            <a:schemeClr val="accent1"/>
          </a:solidFill>
          <a:ln w="12700" cap="sq">
            <a:solidFill>
              <a:schemeClr val="tx1"/>
            </a:solidFill>
            <a:miter lim="800000"/>
            <a:headEnd type="none" w="sm" len="sm"/>
            <a:tailEnd type="none" w="sm" len="sm"/>
          </a:ln>
        </p:spPr>
        <p:txBody>
          <a:bodyPr vert="eaVert"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i="1"/>
          </a:p>
        </p:txBody>
      </p:sp>
      <p:sp>
        <p:nvSpPr>
          <p:cNvPr id="12" name="スライド番号プレースホルダ 11"/>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47</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011115" y="759070"/>
            <a:ext cx="7772400" cy="1055077"/>
          </a:xfrm>
        </p:spPr>
        <p:txBody>
          <a:bodyPr>
            <a:normAutofit fontScale="90000"/>
          </a:bodyPr>
          <a:lstStyle/>
          <a:p>
            <a:pPr eaLnBrk="1" hangingPunct="1"/>
            <a:r>
              <a:rPr lang="ja-JP" altLang="en-US" sz="3600" dirty="0" smtClean="0"/>
              <a:t>課題④</a:t>
            </a:r>
            <a:r>
              <a:rPr lang="ja-JP" altLang="en-US" dirty="0" smtClean="0"/>
              <a:t>　手数料収入の使途明確化</a:t>
            </a:r>
          </a:p>
        </p:txBody>
      </p:sp>
      <p:sp>
        <p:nvSpPr>
          <p:cNvPr id="60419" name="Rectangle 3"/>
          <p:cNvSpPr>
            <a:spLocks noGrp="1" noChangeArrowheads="1"/>
          </p:cNvSpPr>
          <p:nvPr>
            <p:ph type="body" idx="4294967295"/>
          </p:nvPr>
        </p:nvSpPr>
        <p:spPr>
          <a:xfrm>
            <a:off x="843775" y="2148500"/>
            <a:ext cx="7772400" cy="3798277"/>
          </a:xfrm>
        </p:spPr>
        <p:txBody>
          <a:bodyPr>
            <a:normAutofit fontScale="92500" lnSpcReduction="10000"/>
          </a:bodyPr>
          <a:lstStyle/>
          <a:p>
            <a:pPr eaLnBrk="1" hangingPunct="1">
              <a:lnSpc>
                <a:spcPct val="80000"/>
              </a:lnSpc>
              <a:buFontTx/>
              <a:buNone/>
            </a:pPr>
            <a:r>
              <a:rPr lang="en-US" altLang="ja-JP" i="1" dirty="0" smtClean="0">
                <a:solidFill>
                  <a:srgbClr val="FF3300"/>
                </a:solidFill>
              </a:rPr>
              <a:t>◇</a:t>
            </a:r>
            <a:r>
              <a:rPr lang="ja-JP" altLang="en-US" i="1" dirty="0" smtClean="0">
                <a:solidFill>
                  <a:srgbClr val="FF3300"/>
                </a:solidFill>
              </a:rPr>
              <a:t>手数料収入の扱い</a:t>
            </a:r>
          </a:p>
          <a:p>
            <a:pPr eaLnBrk="1" hangingPunct="1">
              <a:lnSpc>
                <a:spcPct val="80000"/>
              </a:lnSpc>
              <a:buFontTx/>
              <a:buNone/>
            </a:pPr>
            <a:r>
              <a:rPr lang="ja-JP" altLang="en-US" dirty="0" smtClean="0"/>
              <a:t>○　特定財源化による使途明確化</a:t>
            </a:r>
          </a:p>
          <a:p>
            <a:pPr eaLnBrk="1" hangingPunct="1">
              <a:lnSpc>
                <a:spcPct val="80000"/>
              </a:lnSpc>
              <a:buFontTx/>
              <a:buNone/>
            </a:pPr>
            <a:r>
              <a:rPr lang="ja-JP" altLang="en-US" sz="1846" dirty="0"/>
              <a:t>　　 </a:t>
            </a:r>
            <a:r>
              <a:rPr lang="ja-JP" altLang="en-US" sz="2215" dirty="0"/>
              <a:t>　・</a:t>
            </a:r>
            <a:r>
              <a:rPr lang="ja-JP" altLang="en-US" sz="2585" dirty="0"/>
              <a:t>使途：手数料制度運用に要する経費（指定袋作製等）</a:t>
            </a:r>
          </a:p>
          <a:p>
            <a:pPr eaLnBrk="1" hangingPunct="1">
              <a:lnSpc>
                <a:spcPct val="80000"/>
              </a:lnSpc>
              <a:buFontTx/>
              <a:buNone/>
            </a:pPr>
            <a:r>
              <a:rPr lang="ja-JP" altLang="en-US" sz="2585" dirty="0"/>
              <a:t>　　　　　　　資源化施設の整備、減量活動助成、啓発事業、</a:t>
            </a:r>
          </a:p>
          <a:p>
            <a:pPr eaLnBrk="1" hangingPunct="1">
              <a:lnSpc>
                <a:spcPct val="80000"/>
              </a:lnSpc>
              <a:buFontTx/>
              <a:buNone/>
            </a:pPr>
            <a:r>
              <a:rPr lang="ja-JP" altLang="en-US" sz="2585" dirty="0"/>
              <a:t>　　　　　　　ステーションパトロールなどの経費に充当　　　</a:t>
            </a:r>
          </a:p>
          <a:p>
            <a:pPr eaLnBrk="1" hangingPunct="1">
              <a:lnSpc>
                <a:spcPct val="80000"/>
              </a:lnSpc>
              <a:buFontTx/>
              <a:buNone/>
            </a:pPr>
            <a:r>
              <a:rPr lang="ja-JP" altLang="en-US" dirty="0" smtClean="0"/>
              <a:t>○　基金化による制度化</a:t>
            </a:r>
          </a:p>
          <a:p>
            <a:pPr eaLnBrk="1" hangingPunct="1">
              <a:lnSpc>
                <a:spcPct val="80000"/>
              </a:lnSpc>
              <a:buFontTx/>
              <a:buNone/>
            </a:pPr>
            <a:r>
              <a:rPr lang="ja-JP" altLang="en-US" sz="1846" dirty="0"/>
              <a:t>　　　</a:t>
            </a:r>
            <a:r>
              <a:rPr lang="ja-JP" altLang="en-US" sz="2215" dirty="0"/>
              <a:t>・</a:t>
            </a:r>
            <a:r>
              <a:rPr lang="ja-JP" altLang="en-US" sz="2585" dirty="0"/>
              <a:t>町田市、小金井市、千葉市、福岡市など</a:t>
            </a:r>
          </a:p>
          <a:p>
            <a:pPr eaLnBrk="1" hangingPunct="1">
              <a:lnSpc>
                <a:spcPct val="80000"/>
              </a:lnSpc>
              <a:buFontTx/>
              <a:buNone/>
            </a:pPr>
            <a:r>
              <a:rPr lang="en-US" altLang="ja-JP" i="1" dirty="0" smtClean="0">
                <a:solidFill>
                  <a:srgbClr val="FF3300"/>
                </a:solidFill>
              </a:rPr>
              <a:t>◇</a:t>
            </a:r>
            <a:r>
              <a:rPr lang="ja-JP" altLang="en-US" i="1" dirty="0" smtClean="0">
                <a:solidFill>
                  <a:srgbClr val="FF3300"/>
                </a:solidFill>
              </a:rPr>
              <a:t>住民への情報公開</a:t>
            </a:r>
          </a:p>
          <a:p>
            <a:pPr eaLnBrk="1" hangingPunct="1">
              <a:lnSpc>
                <a:spcPct val="80000"/>
              </a:lnSpc>
              <a:buFontTx/>
              <a:buNone/>
            </a:pPr>
            <a:r>
              <a:rPr lang="ja-JP" altLang="en-US" i="1" dirty="0" smtClean="0"/>
              <a:t>　</a:t>
            </a:r>
            <a:r>
              <a:rPr lang="ja-JP" altLang="en-US" dirty="0" smtClean="0"/>
              <a:t>わかりやすい形で公表することが重要</a:t>
            </a:r>
          </a:p>
          <a:p>
            <a:pPr eaLnBrk="1" hangingPunct="1">
              <a:lnSpc>
                <a:spcPct val="80000"/>
              </a:lnSpc>
              <a:buFontTx/>
              <a:buNone/>
            </a:pPr>
            <a:r>
              <a:rPr lang="ja-JP" altLang="en-US" sz="1662" dirty="0"/>
              <a:t>　　　　　　</a:t>
            </a:r>
          </a:p>
        </p:txBody>
      </p:sp>
      <p:sp>
        <p:nvSpPr>
          <p:cNvPr id="60420"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a:p>
        </p:txBody>
      </p:sp>
      <p:sp>
        <p:nvSpPr>
          <p:cNvPr id="60421" name="スライド番号プレースホルダ 5"/>
          <p:cNvSpPr txBox="1">
            <a:spLocks noGrp="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a:p>
        </p:txBody>
      </p:sp>
      <p:sp>
        <p:nvSpPr>
          <p:cNvPr id="10" name="スライド番号プレースホルダ 9"/>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48</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73920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t>「可視化」による「認識」から、「行動」へ</a:t>
            </a:r>
            <a:br>
              <a:rPr lang="ja-JP" altLang="en-US" sz="3600" dirty="0"/>
            </a:br>
            <a:r>
              <a:rPr lang="ja-JP" altLang="en-US" sz="3600" dirty="0"/>
              <a:t>結び付ける「きっかけ」や「インセンティブ」</a:t>
            </a:r>
          </a:p>
        </p:txBody>
      </p:sp>
      <p:sp>
        <p:nvSpPr>
          <p:cNvPr id="3" name="コンテンツ プレースホルダー 2"/>
          <p:cNvSpPr>
            <a:spLocks noGrp="1"/>
          </p:cNvSpPr>
          <p:nvPr>
            <p:ph idx="1"/>
          </p:nvPr>
        </p:nvSpPr>
        <p:spPr/>
        <p:txBody>
          <a:bodyPr/>
          <a:lstStyle/>
          <a:p>
            <a:pPr marL="0" indent="0">
              <a:buNone/>
            </a:pPr>
            <a:endParaRPr kumimoji="1" lang="ja-JP" altLang="en-US" dirty="0" smtClean="0"/>
          </a:p>
          <a:p>
            <a:pPr marL="0" indent="0">
              <a:buNone/>
            </a:pPr>
            <a:r>
              <a:rPr lang="ja-JP" altLang="en-US" dirty="0"/>
              <a:t>　</a:t>
            </a:r>
            <a:r>
              <a:rPr lang="ja-JP" altLang="en-US" dirty="0" smtClean="0"/>
              <a:t>　　　　</a:t>
            </a:r>
            <a:r>
              <a:rPr lang="ja-JP" altLang="en-US" sz="4000" dirty="0" smtClean="0"/>
              <a:t>可視化</a:t>
            </a:r>
            <a:r>
              <a:rPr lang="ja-JP" altLang="en-US" sz="4000" dirty="0"/>
              <a:t>　　　　　　　　 認識</a:t>
            </a:r>
          </a:p>
          <a:p>
            <a:pPr marL="0" indent="0">
              <a:buNone/>
            </a:pPr>
            <a:endParaRPr lang="ja-JP" altLang="en-US" sz="4000" dirty="0"/>
          </a:p>
          <a:p>
            <a:pPr marL="0" indent="0">
              <a:buNone/>
            </a:pPr>
            <a:endParaRPr lang="ja-JP" altLang="en-US" sz="4000" dirty="0"/>
          </a:p>
          <a:p>
            <a:pPr marL="0" indent="0">
              <a:buNone/>
            </a:pPr>
            <a:r>
              <a:rPr lang="ja-JP" altLang="en-US" sz="4000" dirty="0"/>
              <a:t>　　　　</a:t>
            </a:r>
            <a:r>
              <a:rPr lang="ja-JP" altLang="en-US" sz="4000" dirty="0" smtClean="0"/>
              <a:t> きっかけ</a:t>
            </a:r>
            <a:r>
              <a:rPr lang="ja-JP" altLang="en-US" sz="4000" dirty="0"/>
              <a:t>　　</a:t>
            </a:r>
            <a:r>
              <a:rPr lang="ja-JP" altLang="en-US" sz="4000" dirty="0" smtClean="0"/>
              <a:t>　</a:t>
            </a:r>
            <a:r>
              <a:rPr lang="ja-JP" altLang="en-US" sz="1800" dirty="0" smtClean="0">
                <a:solidFill>
                  <a:srgbClr val="FF0000"/>
                </a:solidFill>
              </a:rPr>
              <a:t>行動</a:t>
            </a:r>
            <a:r>
              <a:rPr lang="ja-JP" altLang="en-US" sz="1800" dirty="0">
                <a:solidFill>
                  <a:srgbClr val="FF0000"/>
                </a:solidFill>
              </a:rPr>
              <a:t>のラグ</a:t>
            </a:r>
          </a:p>
          <a:p>
            <a:pPr marL="0" indent="0">
              <a:buNone/>
            </a:pPr>
            <a:r>
              <a:rPr lang="ja-JP" altLang="en-US" sz="4000" dirty="0"/>
              <a:t>　　</a:t>
            </a:r>
            <a:r>
              <a:rPr lang="ja-JP" altLang="en-US" sz="4000" dirty="0" smtClean="0"/>
              <a:t>  インセンティブ</a:t>
            </a:r>
            <a:r>
              <a:rPr lang="ja-JP" altLang="en-US" sz="4000" dirty="0"/>
              <a:t>　　　　 　行動　</a:t>
            </a:r>
          </a:p>
        </p:txBody>
      </p:sp>
      <p:sp>
        <p:nvSpPr>
          <p:cNvPr id="4" name="円/楕円 3"/>
          <p:cNvSpPr/>
          <p:nvPr/>
        </p:nvSpPr>
        <p:spPr>
          <a:xfrm>
            <a:off x="1496616" y="1988840"/>
            <a:ext cx="2448272" cy="11521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円/楕円 4"/>
          <p:cNvSpPr/>
          <p:nvPr/>
        </p:nvSpPr>
        <p:spPr>
          <a:xfrm>
            <a:off x="1208584" y="5013176"/>
            <a:ext cx="3600400" cy="9361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角丸四角形 5"/>
          <p:cNvSpPr/>
          <p:nvPr/>
        </p:nvSpPr>
        <p:spPr>
          <a:xfrm>
            <a:off x="5889104" y="1988840"/>
            <a:ext cx="1944216" cy="11521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角丸四角形 6"/>
          <p:cNvSpPr/>
          <p:nvPr/>
        </p:nvSpPr>
        <p:spPr>
          <a:xfrm>
            <a:off x="5889104" y="4869160"/>
            <a:ext cx="1944216" cy="10801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右矢印 7"/>
          <p:cNvSpPr/>
          <p:nvPr/>
        </p:nvSpPr>
        <p:spPr>
          <a:xfrm>
            <a:off x="4016896" y="2420888"/>
            <a:ext cx="1800200"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右矢印 8"/>
          <p:cNvSpPr/>
          <p:nvPr/>
        </p:nvSpPr>
        <p:spPr>
          <a:xfrm>
            <a:off x="4808984" y="5319210"/>
            <a:ext cx="1008112" cy="3240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下矢印 9"/>
          <p:cNvSpPr/>
          <p:nvPr/>
        </p:nvSpPr>
        <p:spPr>
          <a:xfrm>
            <a:off x="6681192" y="3140968"/>
            <a:ext cx="432048" cy="1656184"/>
          </a:xfrm>
          <a:prstGeom prst="down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円/楕円 10"/>
          <p:cNvSpPr/>
          <p:nvPr/>
        </p:nvSpPr>
        <p:spPr>
          <a:xfrm>
            <a:off x="1856656" y="4365104"/>
            <a:ext cx="2520280"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テキスト ボックス 12"/>
          <p:cNvSpPr txBox="1"/>
          <p:nvPr/>
        </p:nvSpPr>
        <p:spPr>
          <a:xfrm>
            <a:off x="4819937" y="1700808"/>
            <a:ext cx="1296144" cy="338554"/>
          </a:xfrm>
          <a:prstGeom prst="rect">
            <a:avLst/>
          </a:prstGeom>
          <a:noFill/>
        </p:spPr>
        <p:txBody>
          <a:bodyPr wrap="square" rtlCol="0">
            <a:spAutoFit/>
          </a:bodyPr>
          <a:lstStyle/>
          <a:p>
            <a:r>
              <a:rPr lang="ja-JP" altLang="en-US" sz="1600" dirty="0">
                <a:solidFill>
                  <a:srgbClr val="FF0000"/>
                </a:solidFill>
              </a:rPr>
              <a:t>認識のラグ</a:t>
            </a:r>
          </a:p>
        </p:txBody>
      </p:sp>
      <p:sp>
        <p:nvSpPr>
          <p:cNvPr id="17" name="スライド番号プレースホルダ 1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4095443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p:txBody>
          <a:bodyPr/>
          <a:lstStyle/>
          <a:p>
            <a:r>
              <a:rPr lang="ja-JP" altLang="ja-JP" dirty="0" smtClean="0"/>
              <a:t>手数料</a:t>
            </a:r>
            <a:r>
              <a:rPr lang="ja-JP" altLang="en-US" dirty="0" smtClean="0"/>
              <a:t>収入</a:t>
            </a:r>
            <a:r>
              <a:rPr lang="ja-JP" altLang="ja-JP" dirty="0" smtClean="0"/>
              <a:t>の運用方法</a:t>
            </a:r>
            <a:r>
              <a:rPr lang="ja-JP" altLang="en-US" dirty="0" smtClean="0"/>
              <a:t/>
            </a:r>
            <a:br>
              <a:rPr lang="ja-JP" altLang="en-US" dirty="0" smtClean="0"/>
            </a:br>
            <a:r>
              <a:rPr lang="ja-JP" altLang="en-US" sz="2800" dirty="0" smtClean="0"/>
              <a:t>第４回全国調査（２０１２、山谷）</a:t>
            </a:r>
          </a:p>
        </p:txBody>
      </p:sp>
      <p:graphicFrame>
        <p:nvGraphicFramePr>
          <p:cNvPr id="2" name="コンテンツ プレースホルダー 6"/>
          <p:cNvGraphicFramePr>
            <a:graphicFrameLocks noGrp="1"/>
          </p:cNvGraphicFramePr>
          <p:nvPr>
            <p:ph idx="1"/>
            <p:extLst>
              <p:ext uri="{D42A27DB-BD31-4B8C-83A1-F6EECF244321}">
                <p14:modId xmlns:p14="http://schemas.microsoft.com/office/powerpoint/2010/main" xmlns="" val="1928000191"/>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49</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lstStyle/>
          <a:p>
            <a:r>
              <a:rPr lang="ja-JP" altLang="ja-JP" dirty="0" smtClean="0"/>
              <a:t>手数料</a:t>
            </a:r>
            <a:r>
              <a:rPr lang="ja-JP" altLang="en-US" dirty="0" smtClean="0"/>
              <a:t>収入</a:t>
            </a:r>
            <a:r>
              <a:rPr lang="ja-JP" altLang="ja-JP" dirty="0" smtClean="0"/>
              <a:t>を運用する基金制度</a:t>
            </a:r>
            <a:r>
              <a:rPr lang="ja-JP" altLang="en-US" dirty="0" smtClean="0"/>
              <a:t/>
            </a:r>
            <a:br>
              <a:rPr lang="ja-JP" altLang="en-US" dirty="0" smtClean="0"/>
            </a:br>
            <a:r>
              <a:rPr lang="ja-JP" altLang="en-US" sz="2800" dirty="0" smtClean="0"/>
              <a:t>第４回全国調査（２０１２、山谷）</a:t>
            </a:r>
          </a:p>
        </p:txBody>
      </p:sp>
      <p:graphicFrame>
        <p:nvGraphicFramePr>
          <p:cNvPr id="2" name="コンテンツ プレースホルダー 6"/>
          <p:cNvGraphicFramePr>
            <a:graphicFrameLocks noGrp="1"/>
          </p:cNvGraphicFramePr>
          <p:nvPr>
            <p:ph idx="1"/>
            <p:extLst>
              <p:ext uri="{D42A27DB-BD31-4B8C-83A1-F6EECF244321}">
                <p14:modId xmlns:p14="http://schemas.microsoft.com/office/powerpoint/2010/main" xmlns="" val="3787278242"/>
              </p:ext>
            </p:extLst>
          </p:nvPr>
        </p:nvGraphicFramePr>
        <p:xfrm>
          <a:off x="506413" y="1557338"/>
          <a:ext cx="89154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50</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ja-JP" altLang="en-US" dirty="0" smtClean="0"/>
              <a:t>手数料収入の基金化</a:t>
            </a:r>
          </a:p>
        </p:txBody>
      </p:sp>
      <p:sp>
        <p:nvSpPr>
          <p:cNvPr id="63491" name="Rectangle 3"/>
          <p:cNvSpPr>
            <a:spLocks noGrp="1" noChangeArrowheads="1"/>
          </p:cNvSpPr>
          <p:nvPr>
            <p:ph idx="1"/>
          </p:nvPr>
        </p:nvSpPr>
        <p:spPr/>
        <p:txBody>
          <a:bodyPr/>
          <a:lstStyle/>
          <a:p>
            <a:pPr eaLnBrk="1" hangingPunct="1">
              <a:buFontTx/>
              <a:buNone/>
            </a:pPr>
            <a:r>
              <a:rPr lang="ja-JP" altLang="en-US" i="1" dirty="0" smtClean="0">
                <a:solidFill>
                  <a:srgbClr val="FF3300"/>
                </a:solidFill>
              </a:rPr>
              <a:t>条例制定による基金化</a:t>
            </a:r>
          </a:p>
          <a:p>
            <a:pPr eaLnBrk="1" hangingPunct="1">
              <a:buFontTx/>
              <a:buNone/>
            </a:pPr>
            <a:r>
              <a:rPr lang="ja-JP" altLang="en-US" dirty="0" smtClean="0"/>
              <a:t>・基金積み立て対象</a:t>
            </a:r>
          </a:p>
          <a:p>
            <a:pPr eaLnBrk="1" hangingPunct="1">
              <a:buFontTx/>
              <a:buNone/>
            </a:pPr>
            <a:r>
              <a:rPr lang="ja-JP" altLang="en-US" dirty="0" smtClean="0"/>
              <a:t>　手数料収益金＝手数料収入総額</a:t>
            </a:r>
          </a:p>
          <a:p>
            <a:pPr eaLnBrk="1" hangingPunct="1">
              <a:buFontTx/>
              <a:buNone/>
            </a:pPr>
            <a:r>
              <a:rPr lang="ja-JP" altLang="en-US" dirty="0" smtClean="0"/>
              <a:t>　　　　　　　　　　－指定袋作製・流通等の諸経費</a:t>
            </a:r>
          </a:p>
          <a:p>
            <a:pPr eaLnBrk="1" hangingPunct="1">
              <a:buFontTx/>
              <a:buNone/>
            </a:pPr>
            <a:r>
              <a:rPr lang="ja-JP" altLang="en-US" dirty="0" smtClean="0"/>
              <a:t>・手数料収益金の全部または一部を積み立て</a:t>
            </a:r>
          </a:p>
          <a:p>
            <a:pPr eaLnBrk="1" hangingPunct="1">
              <a:buFontTx/>
              <a:buNone/>
            </a:pPr>
            <a:r>
              <a:rPr lang="ja-JP" altLang="en-US" dirty="0"/>
              <a:t>・</a:t>
            </a:r>
            <a:r>
              <a:rPr lang="ja-JP" altLang="en-US" dirty="0" smtClean="0"/>
              <a:t>基金の主な使途</a:t>
            </a:r>
          </a:p>
          <a:p>
            <a:pPr eaLnBrk="1" hangingPunct="1">
              <a:buFontTx/>
              <a:buNone/>
            </a:pPr>
            <a:r>
              <a:rPr lang="ja-JP" altLang="en-US" dirty="0" smtClean="0"/>
              <a:t>　ごみ減量・リサイクルの推進　</a:t>
            </a:r>
          </a:p>
          <a:p>
            <a:pPr eaLnBrk="1" hangingPunct="1">
              <a:buFontTx/>
              <a:buNone/>
            </a:pPr>
            <a:r>
              <a:rPr lang="ja-JP" altLang="en-US" dirty="0" smtClean="0"/>
              <a:t>　ごみ処理施設の整備</a:t>
            </a:r>
            <a:endParaRPr lang="en-US" altLang="ja-JP" dirty="0" smtClean="0"/>
          </a:p>
        </p:txBody>
      </p:sp>
      <p:sp>
        <p:nvSpPr>
          <p:cNvPr id="63492"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63493"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51</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lstStyle/>
          <a:p>
            <a:r>
              <a:rPr lang="ja-JP" altLang="ja-JP" smtClean="0"/>
              <a:t>基金の主な使途</a:t>
            </a:r>
            <a:r>
              <a:rPr lang="ja-JP" altLang="en-US" smtClean="0"/>
              <a:t/>
            </a:r>
            <a:br>
              <a:rPr lang="ja-JP" altLang="en-US" smtClean="0"/>
            </a:br>
            <a:r>
              <a:rPr lang="ja-JP" altLang="en-US" sz="2800" smtClean="0"/>
              <a:t>第４回全国調査（２０１２、山谷）</a:t>
            </a:r>
          </a:p>
        </p:txBody>
      </p:sp>
      <p:graphicFrame>
        <p:nvGraphicFramePr>
          <p:cNvPr id="2" name="コンテンツ プレースホルダー 3"/>
          <p:cNvGraphicFramePr>
            <a:graphicFrameLocks noGrp="1"/>
          </p:cNvGraphicFramePr>
          <p:nvPr>
            <p:ph idx="1"/>
            <p:extLst>
              <p:ext uri="{D42A27DB-BD31-4B8C-83A1-F6EECF244321}">
                <p14:modId xmlns:p14="http://schemas.microsoft.com/office/powerpoint/2010/main" xmlns="" val="4013681055"/>
              </p:ext>
            </p:extLst>
          </p:nvPr>
        </p:nvGraphicFramePr>
        <p:xfrm>
          <a:off x="506413" y="1557338"/>
          <a:ext cx="89154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52</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200" dirty="0" smtClean="0"/>
              <a:t>手数料収入の施設整備積立金への充当</a:t>
            </a:r>
            <a:br>
              <a:rPr lang="ja-JP" altLang="en-US" sz="3200" dirty="0" smtClean="0"/>
            </a:br>
            <a:r>
              <a:rPr lang="ja-JP" altLang="en-US" sz="2400" dirty="0" smtClean="0"/>
              <a:t>苫小牧市のケース</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xmlns="" val="2224512993"/>
              </p:ext>
            </p:extLst>
          </p:nvPr>
        </p:nvGraphicFramePr>
        <p:xfrm>
          <a:off x="495300" y="1727013"/>
          <a:ext cx="8543925" cy="3535462"/>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6880028" y="2356068"/>
            <a:ext cx="1954113" cy="2492990"/>
          </a:xfrm>
          <a:prstGeom prst="rect">
            <a:avLst/>
          </a:prstGeom>
          <a:noFill/>
          <a:ln>
            <a:solidFill>
              <a:schemeClr val="tx1">
                <a:lumMod val="50000"/>
                <a:lumOff val="50000"/>
              </a:schemeClr>
            </a:solidFill>
          </a:ln>
        </p:spPr>
        <p:txBody>
          <a:bodyPr wrap="square" rtlCol="0">
            <a:spAutoFit/>
          </a:bodyPr>
          <a:lstStyle/>
          <a:p>
            <a:pPr algn="ctr"/>
            <a:r>
              <a:rPr lang="ja-JP" altLang="en-US" sz="1300" b="1" dirty="0"/>
              <a:t>新たな分別の開始と市民の取組への支援の内訳</a:t>
            </a:r>
            <a:endParaRPr lang="en-US" altLang="ja-JP" sz="1300" b="1" dirty="0"/>
          </a:p>
          <a:p>
            <a:pPr algn="ctr"/>
            <a:endParaRPr lang="en-US" altLang="ja-JP" sz="1300" dirty="0"/>
          </a:p>
          <a:p>
            <a:pPr marL="278606" indent="-278606">
              <a:buFont typeface="+mj-ea"/>
              <a:buAutoNum type="circleNumDbPlain"/>
            </a:pPr>
            <a:r>
              <a:rPr lang="ja-JP" altLang="en-US" sz="1300" dirty="0"/>
              <a:t>新たな収集・資源化構築の経費　</a:t>
            </a:r>
            <a:endParaRPr lang="en-US" altLang="ja-JP" sz="1300" dirty="0"/>
          </a:p>
          <a:p>
            <a:r>
              <a:rPr lang="en-US" altLang="ja-JP" sz="1300" dirty="0"/>
              <a:t>	</a:t>
            </a:r>
            <a:r>
              <a:rPr lang="ja-JP" altLang="en-US" sz="1300" dirty="0"/>
              <a:t>　</a:t>
            </a:r>
            <a:r>
              <a:rPr lang="en-US" altLang="ja-JP" sz="1300" dirty="0"/>
              <a:t>90,081</a:t>
            </a:r>
            <a:r>
              <a:rPr lang="ja-JP" altLang="en-US" sz="1138" dirty="0"/>
              <a:t>千円</a:t>
            </a:r>
            <a:endParaRPr lang="en-US" altLang="ja-JP" sz="1138" dirty="0"/>
          </a:p>
          <a:p>
            <a:pPr marL="278606" indent="-278606">
              <a:buFont typeface="+mj-ea"/>
              <a:buAutoNum type="circleNumDbPlain" startAt="2"/>
            </a:pPr>
            <a:r>
              <a:rPr lang="ja-JP" altLang="en-US" sz="1300" dirty="0"/>
              <a:t>家庭ごみ排出抑制・資源化経費</a:t>
            </a:r>
            <a:endParaRPr lang="en-US" altLang="ja-JP" sz="1300" dirty="0"/>
          </a:p>
          <a:p>
            <a:r>
              <a:rPr lang="en-US" altLang="ja-JP" sz="1300" dirty="0"/>
              <a:t>	</a:t>
            </a:r>
            <a:r>
              <a:rPr lang="ja-JP" altLang="en-US" sz="1300" dirty="0"/>
              <a:t>　</a:t>
            </a:r>
            <a:r>
              <a:rPr lang="en-US" altLang="ja-JP" sz="1300" dirty="0"/>
              <a:t>22,273</a:t>
            </a:r>
            <a:r>
              <a:rPr lang="ja-JP" altLang="en-US" sz="1138" dirty="0"/>
              <a:t>千円</a:t>
            </a:r>
            <a:endParaRPr lang="en-US" altLang="ja-JP" sz="1138" dirty="0"/>
          </a:p>
          <a:p>
            <a:pPr marL="278606" indent="-278606">
              <a:buFont typeface="+mj-ea"/>
              <a:buAutoNum type="circleNumDbPlain" startAt="3"/>
            </a:pPr>
            <a:r>
              <a:rPr lang="ja-JP" altLang="en-US" sz="1300" dirty="0"/>
              <a:t>家庭ごみの分別向上に伴い増加する経費</a:t>
            </a:r>
            <a:endParaRPr lang="en-US" altLang="ja-JP" sz="1300" dirty="0"/>
          </a:p>
          <a:p>
            <a:r>
              <a:rPr lang="en-US" altLang="ja-JP" sz="1300" dirty="0"/>
              <a:t>	</a:t>
            </a:r>
            <a:r>
              <a:rPr lang="ja-JP" altLang="en-US" sz="1300" dirty="0"/>
              <a:t>　  </a:t>
            </a:r>
            <a:r>
              <a:rPr lang="en-US" altLang="ja-JP" sz="1300" dirty="0"/>
              <a:t>8,383</a:t>
            </a:r>
            <a:r>
              <a:rPr lang="ja-JP" altLang="en-US" sz="1138" dirty="0"/>
              <a:t>千円</a:t>
            </a:r>
          </a:p>
        </p:txBody>
      </p:sp>
      <p:sp>
        <p:nvSpPr>
          <p:cNvPr id="10" name="スライド番号プレースホルダ 9"/>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53</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459916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ChangeArrowheads="1"/>
          </p:cNvSpPr>
          <p:nvPr>
            <p:ph type="title" idx="4294967295"/>
          </p:nvPr>
        </p:nvSpPr>
        <p:spPr>
          <a:xfrm>
            <a:off x="0" y="609600"/>
            <a:ext cx="8420100" cy="1143000"/>
          </a:xfrm>
        </p:spPr>
        <p:txBody>
          <a:bodyPr rtlCol="0">
            <a:normAutofit fontScale="90000"/>
          </a:bodyPr>
          <a:lstStyle/>
          <a:p>
            <a:pPr eaLnBrk="1" fontAlgn="auto" hangingPunct="1">
              <a:spcAft>
                <a:spcPts val="0"/>
              </a:spcAft>
              <a:defRPr/>
            </a:pPr>
            <a:r>
              <a:rPr lang="ja-JP" altLang="en-US" sz="3200" dirty="0" smtClean="0"/>
              <a:t>課題⑤　</a:t>
            </a:r>
            <a:r>
              <a:rPr lang="ja-JP" altLang="en-US" dirty="0" smtClean="0"/>
              <a:t>収集方式の見直し</a:t>
            </a:r>
            <a:r>
              <a:rPr lang="ja-JP" altLang="en-US" sz="3200" dirty="0" smtClean="0"/>
              <a:t/>
            </a:r>
            <a:br>
              <a:rPr lang="ja-JP" altLang="en-US" sz="3200" dirty="0" smtClean="0"/>
            </a:br>
            <a:r>
              <a:rPr lang="ja-JP" altLang="en-US" sz="3200" dirty="0" smtClean="0"/>
              <a:t>戸別収集の導入</a:t>
            </a:r>
          </a:p>
        </p:txBody>
      </p:sp>
      <p:sp>
        <p:nvSpPr>
          <p:cNvPr id="66563" name="Rectangle 3"/>
          <p:cNvSpPr>
            <a:spLocks noGrp="1" noChangeArrowheads="1"/>
          </p:cNvSpPr>
          <p:nvPr>
            <p:ph type="body" idx="4294967295"/>
          </p:nvPr>
        </p:nvSpPr>
        <p:spPr>
          <a:xfrm>
            <a:off x="566738" y="1924050"/>
            <a:ext cx="8420100" cy="4114800"/>
          </a:xfrm>
        </p:spPr>
        <p:txBody>
          <a:bodyPr/>
          <a:lstStyle/>
          <a:p>
            <a:pPr eaLnBrk="1" hangingPunct="1">
              <a:buFontTx/>
              <a:buNone/>
            </a:pPr>
            <a:r>
              <a:rPr lang="ja-JP" altLang="en-US" sz="2800" i="1" u="sng" dirty="0" smtClean="0">
                <a:solidFill>
                  <a:srgbClr val="FF3300"/>
                </a:solidFill>
              </a:rPr>
              <a:t>戸別収集の利点：</a:t>
            </a:r>
          </a:p>
          <a:p>
            <a:pPr eaLnBrk="1" hangingPunct="1">
              <a:buFontTx/>
              <a:buNone/>
            </a:pPr>
            <a:r>
              <a:rPr lang="ja-JP" altLang="en-US" sz="2800" dirty="0" smtClean="0"/>
              <a:t>・排出者責任の明確化：分別の向上とごみ減量</a:t>
            </a:r>
          </a:p>
          <a:p>
            <a:pPr eaLnBrk="1" hangingPunct="1">
              <a:buFontTx/>
              <a:buNone/>
            </a:pPr>
            <a:r>
              <a:rPr lang="ja-JP" altLang="en-US" sz="2800" dirty="0" smtClean="0"/>
              <a:t>・</a:t>
            </a:r>
            <a:r>
              <a:rPr lang="ja-JP" altLang="en-US" sz="2800" dirty="0" smtClean="0">
                <a:solidFill>
                  <a:srgbClr val="003399"/>
                </a:solidFill>
              </a:rPr>
              <a:t>小規模集合住宅の不適正排出対策</a:t>
            </a:r>
          </a:p>
          <a:p>
            <a:pPr eaLnBrk="1" hangingPunct="1">
              <a:buFontTx/>
              <a:buNone/>
            </a:pPr>
            <a:r>
              <a:rPr lang="ja-JP" altLang="en-US" sz="2800" dirty="0" smtClean="0">
                <a:solidFill>
                  <a:srgbClr val="FF3300"/>
                </a:solidFill>
              </a:rPr>
              <a:t>・</a:t>
            </a:r>
            <a:r>
              <a:rPr lang="ja-JP" altLang="en-US" sz="2800" dirty="0" smtClean="0">
                <a:solidFill>
                  <a:srgbClr val="003399"/>
                </a:solidFill>
              </a:rPr>
              <a:t>小規模事業所ごみの排出適正化策</a:t>
            </a:r>
          </a:p>
          <a:p>
            <a:pPr eaLnBrk="1" hangingPunct="1">
              <a:buFontTx/>
              <a:buNone/>
            </a:pPr>
            <a:r>
              <a:rPr lang="ja-JP" altLang="en-US" sz="2800" i="1" u="sng" dirty="0" smtClean="0">
                <a:solidFill>
                  <a:srgbClr val="FF3300"/>
                </a:solidFill>
              </a:rPr>
              <a:t>戸別収集の問題点：</a:t>
            </a:r>
            <a:r>
              <a:rPr lang="ja-JP" altLang="en-US" sz="2800" dirty="0" smtClean="0"/>
              <a:t>収集コストの増大</a:t>
            </a:r>
          </a:p>
          <a:p>
            <a:pPr eaLnBrk="1" hangingPunct="1">
              <a:buFontTx/>
              <a:buNone/>
            </a:pPr>
            <a:r>
              <a:rPr lang="ja-JP" altLang="en-US" sz="2800" i="1" u="sng" dirty="0" smtClean="0">
                <a:solidFill>
                  <a:srgbClr val="FF0000"/>
                </a:solidFill>
              </a:rPr>
              <a:t>コスト増対策：</a:t>
            </a:r>
            <a:r>
              <a:rPr lang="ja-JP" altLang="en-US" sz="2800" dirty="0" smtClean="0"/>
              <a:t>収集日数の削減、指導による事業系手数料の増収、収集職員の他部門からの異動、車付収集者減員、収集車進入困難路地での集積所維持等</a:t>
            </a:r>
          </a:p>
          <a:p>
            <a:pPr eaLnBrk="1" hangingPunct="1">
              <a:buFontTx/>
              <a:buNone/>
            </a:pPr>
            <a:endParaRPr lang="ja-JP" altLang="en-US" sz="2800" i="1" dirty="0" smtClean="0">
              <a:solidFill>
                <a:srgbClr val="FFFF00"/>
              </a:solidFill>
            </a:endParaRPr>
          </a:p>
        </p:txBody>
      </p:sp>
      <p:sp>
        <p:nvSpPr>
          <p:cNvPr id="66564"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66565" name="スライド番号プレースホルダ 5"/>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10" name="スライド番号プレースホルダ 9"/>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54</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戸別収集作業の習熟効果</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i="1" u="sng" dirty="0" smtClean="0"/>
              <a:t>葉山町（直営収集）</a:t>
            </a:r>
            <a:r>
              <a:rPr kumimoji="1" lang="ja-JP" altLang="en-US" sz="2800" dirty="0" smtClean="0"/>
              <a:t>：２０１４年６月全町戸別収集</a:t>
            </a:r>
          </a:p>
          <a:p>
            <a:pPr marL="0" indent="0">
              <a:buNone/>
            </a:pPr>
            <a:r>
              <a:rPr kumimoji="1" lang="ja-JP" altLang="en-US" sz="2800" dirty="0" smtClean="0"/>
              <a:t>　　　　　■平均</a:t>
            </a:r>
            <a:r>
              <a:rPr lang="ja-JP" altLang="en-US" sz="2800" dirty="0" smtClean="0"/>
              <a:t>終了時間　　　■最終終了時刻</a:t>
            </a:r>
          </a:p>
          <a:p>
            <a:pPr marL="0" indent="0">
              <a:buNone/>
            </a:pPr>
            <a:r>
              <a:rPr lang="ja-JP" altLang="en-US" sz="2800" dirty="0" smtClean="0"/>
              <a:t>　１週目　１６時４２分　　　　　　　２１時００分　　　　　　</a:t>
            </a:r>
          </a:p>
          <a:p>
            <a:pPr marL="0" indent="0">
              <a:buNone/>
            </a:pPr>
            <a:r>
              <a:rPr lang="ja-JP" altLang="en-US" sz="2800" dirty="0"/>
              <a:t>　</a:t>
            </a:r>
            <a:r>
              <a:rPr lang="ja-JP" altLang="en-US" sz="2800" dirty="0" smtClean="0"/>
              <a:t>２週目　１６時２５分　　　　　　　２０時００分</a:t>
            </a:r>
          </a:p>
          <a:p>
            <a:pPr marL="0" indent="0">
              <a:buNone/>
            </a:pPr>
            <a:r>
              <a:rPr lang="ja-JP" altLang="en-US" sz="2800" dirty="0"/>
              <a:t>　</a:t>
            </a:r>
            <a:r>
              <a:rPr lang="ja-JP" altLang="en-US" sz="2800" dirty="0" smtClean="0"/>
              <a:t>３週目　１６時１７分　　　　　　　１８時３０分</a:t>
            </a:r>
          </a:p>
          <a:p>
            <a:pPr marL="0" indent="0">
              <a:buNone/>
            </a:pPr>
            <a:r>
              <a:rPr lang="ja-JP" altLang="en-US" sz="2800" dirty="0"/>
              <a:t>　</a:t>
            </a:r>
            <a:r>
              <a:rPr lang="ja-JP" altLang="en-US" sz="2800" dirty="0" smtClean="0"/>
              <a:t>４週目　１６時１２分　　　　　　　１８時４５分</a:t>
            </a:r>
          </a:p>
          <a:p>
            <a:pPr marL="0" indent="0">
              <a:buNone/>
            </a:pPr>
            <a:r>
              <a:rPr lang="ja-JP" altLang="en-US" sz="2800" dirty="0"/>
              <a:t>　</a:t>
            </a:r>
            <a:r>
              <a:rPr lang="ja-JP" altLang="en-US" sz="2800" dirty="0" smtClean="0"/>
              <a:t>５週目　１６時０７分　　　　　　　１８時００分</a:t>
            </a:r>
          </a:p>
          <a:p>
            <a:pPr marL="0" indent="0">
              <a:buNone/>
            </a:pPr>
            <a:r>
              <a:rPr lang="ja-JP" altLang="en-US" sz="2800" dirty="0"/>
              <a:t>　</a:t>
            </a:r>
            <a:r>
              <a:rPr lang="ja-JP" altLang="en-US" sz="2800" dirty="0" smtClean="0"/>
              <a:t>６週目　１６時０３分　　　　　　　１８時００分</a:t>
            </a:r>
          </a:p>
          <a:p>
            <a:pPr marL="0" indent="0">
              <a:buNone/>
            </a:pPr>
            <a:r>
              <a:rPr kumimoji="1" lang="ja-JP" altLang="en-US" dirty="0" smtClean="0"/>
              <a:t>　</a:t>
            </a:r>
            <a:r>
              <a:rPr kumimoji="1" lang="ja-JP" altLang="en-US" sz="2800" dirty="0" smtClean="0"/>
              <a:t>以後　　横ばい　　　　　１３週目１７時１５分（定時終了）</a:t>
            </a:r>
            <a:endParaRPr kumimoji="1" lang="ja-JP" altLang="en-US" sz="2800"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55</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103479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戸別収集切り替えによる経費増</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■平均的には、委託収集で３０％程度経費が増加</a:t>
            </a:r>
          </a:p>
          <a:p>
            <a:pPr marL="0" indent="0">
              <a:buNone/>
            </a:pPr>
            <a:r>
              <a:rPr lang="ja-JP" altLang="en-US" dirty="0" smtClean="0"/>
              <a:t>　（例）東村山市、調布市、府中市など</a:t>
            </a:r>
          </a:p>
          <a:p>
            <a:pPr marL="0" indent="0">
              <a:buNone/>
            </a:pPr>
            <a:r>
              <a:rPr lang="ja-JP" altLang="en-US" dirty="0" smtClean="0"/>
              <a:t>■資源物も戸別の対象とするかどうか、委託か直営か、狭小路地対策、車付要員数の変更、切り替え前の集積所平均利用世帯数、地勢的要因などにより、経費増加率はかなり大きく変化する</a:t>
            </a:r>
          </a:p>
          <a:p>
            <a:pPr marL="0" indent="0">
              <a:buNone/>
            </a:pPr>
            <a:r>
              <a:rPr lang="ja-JP" altLang="en-US" dirty="0" smtClean="0"/>
              <a:t>（例）多摩地域Ａ市：７７％増：車付要員２人→３人</a:t>
            </a:r>
          </a:p>
          <a:p>
            <a:pPr marL="0" indent="0">
              <a:buNone/>
            </a:pPr>
            <a:r>
              <a:rPr kumimoji="1" lang="ja-JP" altLang="en-US" dirty="0" smtClean="0"/>
              <a:t>　　　　東大和市：１８％増：狭小路地の集積所収集</a:t>
            </a:r>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56</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193375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381000" y="826478"/>
            <a:ext cx="7772400" cy="1055077"/>
          </a:xfrm>
        </p:spPr>
        <p:txBody>
          <a:bodyPr/>
          <a:lstStyle/>
          <a:p>
            <a:pPr eaLnBrk="1" hangingPunct="1"/>
            <a:r>
              <a:rPr lang="ja-JP" altLang="en-US" sz="2800" dirty="0" smtClean="0"/>
              <a:t>課題⑥ </a:t>
            </a:r>
            <a:r>
              <a:rPr lang="ja-JP" altLang="en-US" dirty="0" smtClean="0"/>
              <a:t>資源物の有料化</a:t>
            </a:r>
          </a:p>
        </p:txBody>
      </p:sp>
      <p:sp>
        <p:nvSpPr>
          <p:cNvPr id="68614" name="Rectangle 3"/>
          <p:cNvSpPr>
            <a:spLocks noGrp="1"/>
          </p:cNvSpPr>
          <p:nvPr>
            <p:ph type="body" idx="4294967295"/>
          </p:nvPr>
        </p:nvSpPr>
        <p:spPr>
          <a:xfrm>
            <a:off x="1118089" y="2092570"/>
            <a:ext cx="7772400" cy="3798277"/>
          </a:xfrm>
        </p:spPr>
        <p:txBody>
          <a:bodyPr rtlCol="0">
            <a:normAutofit fontScale="25000" lnSpcReduction="20000"/>
          </a:bodyPr>
          <a:lstStyle/>
          <a:p>
            <a:pPr>
              <a:defRPr/>
            </a:pPr>
            <a:r>
              <a:rPr lang="ja-JP" altLang="en-US" sz="9600" dirty="0"/>
              <a:t>一部の有料化自治体で実施</a:t>
            </a:r>
          </a:p>
          <a:p>
            <a:pPr>
              <a:buNone/>
              <a:defRPr/>
            </a:pPr>
            <a:r>
              <a:rPr lang="ja-JP" altLang="en-US" sz="9600" dirty="0"/>
              <a:t> 　　狙い：資源物を含むごみ総量の減量化</a:t>
            </a:r>
          </a:p>
          <a:p>
            <a:pPr>
              <a:buNone/>
              <a:defRPr/>
            </a:pPr>
            <a:r>
              <a:rPr lang="ja-JP" altLang="en-US" sz="9600" dirty="0"/>
              <a:t>　　　　　　使い捨て容器の発生抑制</a:t>
            </a:r>
          </a:p>
          <a:p>
            <a:pPr>
              <a:buNone/>
              <a:defRPr/>
            </a:pPr>
            <a:r>
              <a:rPr lang="ja-JP" altLang="en-US" sz="9600" dirty="0"/>
              <a:t>　　　　　　収集処理費の負担適正化</a:t>
            </a:r>
          </a:p>
          <a:p>
            <a:pPr>
              <a:defRPr/>
            </a:pPr>
            <a:r>
              <a:rPr lang="ja-JP" altLang="en-US" sz="9600" dirty="0"/>
              <a:t>１Ｌ＝２円といった高い料率を処分ごみについて設定する場合、資源物を有料化すると負担感が高くなり、市民の理解が得られにくくなる傾向が見られる</a:t>
            </a:r>
          </a:p>
          <a:p>
            <a:pPr>
              <a:defRPr/>
            </a:pPr>
            <a:r>
              <a:rPr lang="ja-JP" altLang="en-US" sz="9600" dirty="0"/>
              <a:t>処分ごみと資源ごみ合わせて標準世帯の負担月額が５００円程度に収まるような手数料水準とする</a:t>
            </a:r>
          </a:p>
          <a:p>
            <a:pPr>
              <a:defRPr/>
            </a:pPr>
            <a:r>
              <a:rPr lang="ja-JP" altLang="en-US" sz="9600" dirty="0"/>
              <a:t>資源物の手数料を処分ごみよりも低くすることで、分別のインセンティブを生み出す</a:t>
            </a:r>
          </a:p>
          <a:p>
            <a:pPr>
              <a:buNone/>
              <a:defRPr/>
            </a:pPr>
            <a:r>
              <a:rPr lang="ja-JP" altLang="en-US" dirty="0" smtClean="0"/>
              <a:t>　　</a:t>
            </a:r>
          </a:p>
          <a:p>
            <a:pPr>
              <a:defRPr/>
            </a:pPr>
            <a:endParaRPr lang="ja-JP" altLang="en-US" dirty="0" smtClean="0"/>
          </a:p>
          <a:p>
            <a:pPr>
              <a:defRPr/>
            </a:pPr>
            <a:endParaRPr lang="ja-JP" altLang="en-US" dirty="0" smtClean="0"/>
          </a:p>
        </p:txBody>
      </p:sp>
      <p:sp>
        <p:nvSpPr>
          <p:cNvPr id="68612" name="Rectangle 21"/>
          <p:cNvSpPr txBox="1">
            <a:spLocks noGrp="1" noChangeArrowheads="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a:p>
        </p:txBody>
      </p:sp>
      <p:sp>
        <p:nvSpPr>
          <p:cNvPr id="68613" name="スライド番号プレースホルダ 5"/>
          <p:cNvSpPr txBox="1">
            <a:spLocks noGrp="1"/>
          </p:cNvSpPr>
          <p:nvPr/>
        </p:nvSpPr>
        <p:spPr bwMode="auto">
          <a:xfrm>
            <a:off x="381001" y="6318740"/>
            <a:ext cx="671146"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292"/>
          </a:p>
        </p:txBody>
      </p:sp>
      <p:sp>
        <p:nvSpPr>
          <p:cNvPr id="10" name="スライド番号プレースホルダ 9"/>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57</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777395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idx="4294967295"/>
          </p:nvPr>
        </p:nvSpPr>
        <p:spPr>
          <a:xfrm>
            <a:off x="728663" y="511175"/>
            <a:ext cx="8420100" cy="1143000"/>
          </a:xfrm>
        </p:spPr>
        <p:txBody>
          <a:bodyPr/>
          <a:lstStyle/>
          <a:p>
            <a:pPr eaLnBrk="1" hangingPunct="1"/>
            <a:r>
              <a:rPr lang="ja-JP" altLang="en-US" sz="4000" dirty="0" smtClean="0"/>
              <a:t>有料化市の資源物有料化実施状況</a:t>
            </a:r>
            <a:br>
              <a:rPr lang="ja-JP" altLang="en-US" sz="4000" dirty="0" smtClean="0"/>
            </a:br>
            <a:r>
              <a:rPr lang="ja-JP" altLang="en-US" sz="2800" dirty="0" smtClean="0"/>
              <a:t>（２０１６年１２月現在）</a:t>
            </a:r>
          </a:p>
        </p:txBody>
      </p:sp>
      <p:sp>
        <p:nvSpPr>
          <p:cNvPr id="69635"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a:p>
        </p:txBody>
      </p:sp>
      <p:sp>
        <p:nvSpPr>
          <p:cNvPr id="69636" name="Rectangle 6"/>
          <p:cNvSpPr>
            <a:spLocks noChangeArrowheads="1"/>
          </p:cNvSpPr>
          <p:nvPr/>
        </p:nvSpPr>
        <p:spPr bwMode="auto">
          <a:xfrm>
            <a:off x="912813" y="1798638"/>
            <a:ext cx="7780337" cy="404971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i="1"/>
          </a:p>
        </p:txBody>
      </p:sp>
      <p:sp>
        <p:nvSpPr>
          <p:cNvPr id="69637" name="Rectangle 7"/>
          <p:cNvSpPr>
            <a:spLocks noChangeArrowheads="1"/>
          </p:cNvSpPr>
          <p:nvPr/>
        </p:nvSpPr>
        <p:spPr bwMode="auto">
          <a:xfrm>
            <a:off x="4411663" y="2873375"/>
            <a:ext cx="4268787" cy="2962275"/>
          </a:xfrm>
          <a:prstGeom prst="rect">
            <a:avLst/>
          </a:prstGeom>
          <a:solidFill>
            <a:srgbClr val="FF6600"/>
          </a:solidFill>
          <a:ln w="9525">
            <a:solidFill>
              <a:schemeClr val="tx1"/>
            </a:solidFill>
            <a:miter lim="800000"/>
            <a:headEnd/>
            <a:tailEnd/>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i="1"/>
          </a:p>
        </p:txBody>
      </p:sp>
      <p:sp>
        <p:nvSpPr>
          <p:cNvPr id="69638" name="Rectangle 8"/>
          <p:cNvSpPr>
            <a:spLocks noChangeArrowheads="1"/>
          </p:cNvSpPr>
          <p:nvPr/>
        </p:nvSpPr>
        <p:spPr bwMode="auto">
          <a:xfrm>
            <a:off x="5484813" y="3817938"/>
            <a:ext cx="3206750" cy="2032000"/>
          </a:xfrm>
          <a:prstGeom prst="rect">
            <a:avLst/>
          </a:prstGeom>
          <a:solidFill>
            <a:srgbClr val="FFFF00"/>
          </a:solidFill>
          <a:ln w="9525">
            <a:solidFill>
              <a:schemeClr val="tx1"/>
            </a:solidFill>
            <a:miter lim="800000"/>
            <a:headEnd/>
            <a:tailEnd/>
          </a:ln>
        </p:spPr>
        <p:txBody>
          <a:bodyPr wrap="none" anchor="ct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endParaRPr lang="ja-JP" altLang="en-US" i="1"/>
          </a:p>
        </p:txBody>
      </p:sp>
      <p:sp>
        <p:nvSpPr>
          <p:cNvPr id="69639" name="Text Box 10"/>
          <p:cNvSpPr txBox="1">
            <a:spLocks noChangeArrowheads="1"/>
          </p:cNvSpPr>
          <p:nvPr/>
        </p:nvSpPr>
        <p:spPr bwMode="auto">
          <a:xfrm>
            <a:off x="1365250" y="2103438"/>
            <a:ext cx="274161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spcBef>
                <a:spcPct val="50000"/>
              </a:spcBef>
            </a:pPr>
            <a:r>
              <a:rPr lang="ja-JP" altLang="en-US" sz="2400" b="1" dirty="0"/>
              <a:t>家庭ごみ有料化市</a:t>
            </a:r>
          </a:p>
          <a:p>
            <a:pPr eaLnBrk="1" hangingPunct="1">
              <a:spcBef>
                <a:spcPct val="50000"/>
              </a:spcBef>
            </a:pPr>
            <a:r>
              <a:rPr lang="ja-JP" altLang="en-US" sz="2400" b="1" dirty="0" smtClean="0"/>
              <a:t>４６０市</a:t>
            </a:r>
            <a:r>
              <a:rPr lang="ja-JP" altLang="en-US" sz="2400" b="1" dirty="0"/>
              <a:t>（１００％）</a:t>
            </a:r>
          </a:p>
        </p:txBody>
      </p:sp>
      <p:sp>
        <p:nvSpPr>
          <p:cNvPr id="69640" name="Text Box 11"/>
          <p:cNvSpPr txBox="1">
            <a:spLocks noChangeArrowheads="1"/>
          </p:cNvSpPr>
          <p:nvPr/>
        </p:nvSpPr>
        <p:spPr bwMode="auto">
          <a:xfrm>
            <a:off x="4252913" y="2941638"/>
            <a:ext cx="438308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pPr>
            <a:r>
              <a:rPr lang="ja-JP" altLang="en-US" sz="2000" b="1" dirty="0"/>
              <a:t>資源物有料化市</a:t>
            </a:r>
          </a:p>
          <a:p>
            <a:pPr algn="ctr" eaLnBrk="1" hangingPunct="1">
              <a:spcBef>
                <a:spcPct val="50000"/>
              </a:spcBef>
            </a:pPr>
            <a:r>
              <a:rPr lang="ja-JP" altLang="en-US" sz="2000" b="1" dirty="0" smtClean="0"/>
              <a:t>１４５市</a:t>
            </a:r>
            <a:r>
              <a:rPr lang="ja-JP" altLang="en-US" sz="2000" b="1" dirty="0"/>
              <a:t>（</a:t>
            </a:r>
            <a:r>
              <a:rPr lang="ja-JP" altLang="en-US" sz="2000" b="1" dirty="0" smtClean="0"/>
              <a:t>３１．５％</a:t>
            </a:r>
            <a:r>
              <a:rPr lang="ja-JP" altLang="en-US" sz="2000" b="1" dirty="0"/>
              <a:t>）</a:t>
            </a:r>
          </a:p>
        </p:txBody>
      </p:sp>
      <p:sp>
        <p:nvSpPr>
          <p:cNvPr id="69641" name="Text Box 12"/>
          <p:cNvSpPr txBox="1">
            <a:spLocks noChangeArrowheads="1"/>
          </p:cNvSpPr>
          <p:nvPr/>
        </p:nvSpPr>
        <p:spPr bwMode="auto">
          <a:xfrm>
            <a:off x="5500688" y="4202113"/>
            <a:ext cx="316388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pPr>
            <a:r>
              <a:rPr lang="ja-JP" altLang="en-US" sz="2000" b="1" dirty="0"/>
              <a:t>プラスチック有料化市</a:t>
            </a:r>
          </a:p>
          <a:p>
            <a:pPr algn="ctr" eaLnBrk="1" hangingPunct="1">
              <a:spcBef>
                <a:spcPct val="50000"/>
              </a:spcBef>
            </a:pPr>
            <a:r>
              <a:rPr lang="ja-JP" altLang="en-US" sz="2000" b="1" dirty="0" smtClean="0"/>
              <a:t>９５市</a:t>
            </a:r>
            <a:r>
              <a:rPr lang="ja-JP" altLang="en-US" sz="2000" b="1" dirty="0"/>
              <a:t>（</a:t>
            </a:r>
            <a:r>
              <a:rPr lang="ja-JP" altLang="en-US" sz="2000" b="1" dirty="0" smtClean="0"/>
              <a:t>２０．７％</a:t>
            </a:r>
            <a:r>
              <a:rPr lang="ja-JP" altLang="en-US" sz="2000" b="1" dirty="0"/>
              <a:t>）</a:t>
            </a:r>
          </a:p>
        </p:txBody>
      </p:sp>
      <p:sp>
        <p:nvSpPr>
          <p:cNvPr id="14" name="スライド番号プレースホルダ 13"/>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58</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1"/>
          <p:cNvSpPr txBox="1">
            <a:spLocks noGrp="1" noChangeArrowheads="1"/>
          </p:cNvSpPr>
          <p:nvPr/>
        </p:nvSpPr>
        <p:spPr bwMode="auto">
          <a:xfrm>
            <a:off x="381001" y="6559550"/>
            <a:ext cx="671146" cy="311150"/>
          </a:xfrm>
          <a:prstGeom prst="rect">
            <a:avLst/>
          </a:prstGeom>
          <a:noFill/>
          <a:ln w="12700" cap="sq">
            <a:noFill/>
            <a:miter lim="800000"/>
            <a:headEnd type="none" w="sm" len="sm"/>
            <a:tailEnd type="none" w="sm" len="sm"/>
          </a:ln>
        </p:spPr>
        <p:txBody>
          <a:bodyPr/>
          <a:lstStyle/>
          <a:p>
            <a:pPr algn="r">
              <a:spcBef>
                <a:spcPct val="50000"/>
              </a:spcBef>
            </a:pPr>
            <a:fld id="{6F5A658F-6C3D-46A3-96D4-F27DCC7308C0}" type="slidenum">
              <a:rPr lang="en-US" altLang="ja-JP" sz="1400"/>
              <a:pPr algn="r">
                <a:spcBef>
                  <a:spcPct val="50000"/>
                </a:spcBef>
              </a:pPr>
              <a:t>5</a:t>
            </a:fld>
            <a:endParaRPr lang="en-US" altLang="ja-JP" sz="1400" dirty="0"/>
          </a:p>
        </p:txBody>
      </p:sp>
      <p:sp>
        <p:nvSpPr>
          <p:cNvPr id="23556" name="Rectangle 2"/>
          <p:cNvSpPr>
            <a:spLocks noGrp="1" noChangeArrowheads="1"/>
          </p:cNvSpPr>
          <p:nvPr>
            <p:ph type="title"/>
          </p:nvPr>
        </p:nvSpPr>
        <p:spPr/>
        <p:txBody>
          <a:bodyPr>
            <a:normAutofit fontScale="90000"/>
          </a:bodyPr>
          <a:lstStyle/>
          <a:p>
            <a:r>
              <a:rPr lang="ja-JP" altLang="en-US" dirty="0" smtClean="0">
                <a:solidFill>
                  <a:schemeClr val="tx1"/>
                </a:solidFill>
              </a:rPr>
              <a:t> 「可視化」、「インセンティブ」創出手法としてのごみ有料化</a:t>
            </a:r>
          </a:p>
        </p:txBody>
      </p:sp>
      <p:sp>
        <p:nvSpPr>
          <p:cNvPr id="23557" name="Rectangle 3"/>
          <p:cNvSpPr>
            <a:spLocks noGrp="1" noChangeArrowheads="1"/>
          </p:cNvSpPr>
          <p:nvPr>
            <p:ph type="body" idx="1"/>
          </p:nvPr>
        </p:nvSpPr>
        <p:spPr/>
        <p:txBody>
          <a:bodyPr/>
          <a:lstStyle/>
          <a:p>
            <a:pPr>
              <a:lnSpc>
                <a:spcPct val="90000"/>
              </a:lnSpc>
              <a:buFontTx/>
              <a:buNone/>
            </a:pPr>
            <a:r>
              <a:rPr lang="ja-JP" altLang="en-US" i="1" u="sng" dirty="0" smtClean="0"/>
              <a:t>有料化でコストを「可視化」し、「インセンティブ」を創出することの効果</a:t>
            </a:r>
          </a:p>
          <a:p>
            <a:pPr>
              <a:lnSpc>
                <a:spcPct val="90000"/>
              </a:lnSpc>
              <a:buFontTx/>
              <a:buNone/>
            </a:pPr>
            <a:r>
              <a:rPr lang="ja-JP" altLang="en-US" dirty="0" smtClean="0"/>
              <a:t>１．ごみ減量・リサイクル推進への誘因を提供できる　</a:t>
            </a:r>
          </a:p>
          <a:p>
            <a:pPr>
              <a:lnSpc>
                <a:spcPct val="90000"/>
              </a:lnSpc>
              <a:buFontTx/>
              <a:buNone/>
            </a:pPr>
            <a:r>
              <a:rPr lang="ja-JP" altLang="en-US" dirty="0" smtClean="0"/>
              <a:t>２．ごみ処理費負担の公平性を確保できる</a:t>
            </a:r>
          </a:p>
          <a:p>
            <a:pPr>
              <a:lnSpc>
                <a:spcPct val="90000"/>
              </a:lnSpc>
              <a:buFontTx/>
              <a:buNone/>
            </a:pPr>
            <a:r>
              <a:rPr lang="ja-JP" altLang="en-US" dirty="0" smtClean="0"/>
              <a:t>３．ごみ減量・リサイクルへの関心や意識が高まる</a:t>
            </a:r>
          </a:p>
          <a:p>
            <a:pPr>
              <a:lnSpc>
                <a:spcPct val="90000"/>
              </a:lnSpc>
              <a:buFontTx/>
              <a:buNone/>
            </a:pPr>
            <a:r>
              <a:rPr lang="ja-JP" altLang="en-US" dirty="0" smtClean="0"/>
              <a:t>４．ごみ処理を効率化できる</a:t>
            </a:r>
          </a:p>
          <a:p>
            <a:pPr>
              <a:lnSpc>
                <a:spcPct val="90000"/>
              </a:lnSpc>
              <a:buNone/>
            </a:pPr>
            <a:r>
              <a:rPr lang="ja-JP" altLang="en-US" dirty="0"/>
              <a:t>５</a:t>
            </a:r>
            <a:r>
              <a:rPr lang="ja-JP" altLang="en-US"/>
              <a:t>．</a:t>
            </a:r>
            <a:r>
              <a:rPr lang="ja-JP" altLang="en-US" smtClean="0"/>
              <a:t>手数料収入を</a:t>
            </a:r>
            <a:r>
              <a:rPr lang="ja-JP" altLang="en-US" dirty="0"/>
              <a:t>活用して住民のごみ減量への取り組みを支援できる</a:t>
            </a:r>
          </a:p>
          <a:p>
            <a:pPr>
              <a:lnSpc>
                <a:spcPct val="90000"/>
              </a:lnSpc>
              <a:buFontTx/>
              <a:buNone/>
            </a:pPr>
            <a:endParaRPr lang="ja-JP" altLang="en-US" dirty="0" smtClean="0"/>
          </a:p>
          <a:p>
            <a:pPr>
              <a:lnSpc>
                <a:spcPct val="90000"/>
              </a:lnSpc>
              <a:buFontTx/>
              <a:buNone/>
            </a:pPr>
            <a:r>
              <a:rPr lang="ja-JP" altLang="en-US" dirty="0" smtClean="0"/>
              <a:t>　</a:t>
            </a:r>
            <a:endParaRPr lang="ja-JP" altLang="en-US" sz="2400" dirty="0"/>
          </a:p>
        </p:txBody>
      </p:sp>
      <p:sp>
        <p:nvSpPr>
          <p:cNvPr id="8" name="スライド番号プレースホルダ 7"/>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736727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a:t/>
            </a:r>
            <a:br>
              <a:rPr lang="ja-JP" altLang="en-US" sz="4000" dirty="0"/>
            </a:br>
            <a:r>
              <a:rPr lang="ja-JP" altLang="en-US" sz="4000" dirty="0" smtClean="0"/>
              <a:t>⑦事業</a:t>
            </a:r>
            <a:r>
              <a:rPr lang="ja-JP" altLang="en-US" sz="4000" dirty="0"/>
              <a:t>系ごみ処理手数料の</a:t>
            </a:r>
            <a:r>
              <a:rPr lang="ja-JP" altLang="en-US" sz="4000" dirty="0" smtClean="0"/>
              <a:t>適正化</a:t>
            </a:r>
            <a:r>
              <a:rPr lang="ja-JP" altLang="en-US" sz="4000" dirty="0"/>
              <a:t/>
            </a:r>
            <a:br>
              <a:rPr lang="ja-JP" altLang="en-US" sz="4000" dirty="0"/>
            </a:br>
            <a:r>
              <a:rPr lang="ja-JP" altLang="en-US" sz="2800" dirty="0"/>
              <a:t>事業系ごみ処理コストの「見える化」</a:t>
            </a:r>
            <a:br>
              <a:rPr lang="ja-JP" altLang="en-US" sz="2800" dirty="0"/>
            </a:br>
            <a:endParaRPr lang="ja-JP" altLang="en-US" sz="2800"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sz="3300" dirty="0"/>
              <a:t>■実際の処理コストに見合う処理手数料とすることが基本原則　</a:t>
            </a:r>
          </a:p>
          <a:p>
            <a:pPr marL="0" indent="0">
              <a:buNone/>
            </a:pPr>
            <a:r>
              <a:rPr lang="ja-JP" altLang="en-US" sz="3300" dirty="0"/>
              <a:t>■実際の処理コストと処理手数料の開差</a:t>
            </a:r>
            <a:r>
              <a:rPr lang="ja-JP" altLang="en-US" sz="3300" dirty="0" smtClean="0"/>
              <a:t>は税金</a:t>
            </a:r>
            <a:r>
              <a:rPr lang="ja-JP" altLang="en-US" sz="3300" dirty="0"/>
              <a:t>負担</a:t>
            </a:r>
          </a:p>
          <a:p>
            <a:pPr marL="0" indent="0">
              <a:buNone/>
            </a:pPr>
            <a:r>
              <a:rPr lang="ja-JP" altLang="en-US" sz="3300" dirty="0"/>
              <a:t>■低すぎる手数料水準は、事業系ごみの減量・資源化へのインセンティブを損なうので</a:t>
            </a:r>
            <a:r>
              <a:rPr lang="ja-JP" altLang="en-US" sz="3300" dirty="0" smtClean="0"/>
              <a:t>、家庭ごみ有料化を機に適正</a:t>
            </a:r>
            <a:r>
              <a:rPr lang="ja-JP" altLang="en-US" sz="3300" dirty="0"/>
              <a:t>な手数料水準に見直す</a:t>
            </a:r>
            <a:endParaRPr lang="en-US" altLang="ja-JP" sz="3300" dirty="0"/>
          </a:p>
          <a:p>
            <a:pPr marL="0" indent="0">
              <a:buNone/>
            </a:pPr>
            <a:r>
              <a:rPr lang="ja-JP" altLang="en-US" sz="3300" dirty="0" smtClean="0"/>
              <a:t>■</a:t>
            </a:r>
            <a:r>
              <a:rPr lang="ja-JP" altLang="en-US" sz="3300" dirty="0"/>
              <a:t>受益者負担比率を含め、合理的な手数料設定ルールを構築する</a:t>
            </a:r>
          </a:p>
          <a:p>
            <a:pPr marL="0" indent="0">
              <a:buNone/>
            </a:pPr>
            <a:r>
              <a:rPr lang="ja-JP" altLang="en-US" u="sng" dirty="0"/>
              <a:t>　</a:t>
            </a:r>
            <a:endParaRPr kumimoji="1" lang="ja-JP" altLang="en-US" u="sng"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59</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030744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⑧法的理解の整理</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■住民や</a:t>
            </a:r>
            <a:r>
              <a:rPr kumimoji="1" lang="ja-JP" altLang="en-US" dirty="0" smtClean="0"/>
              <a:t>自治体の間で、有料化と関連して法的な</a:t>
            </a:r>
          </a:p>
          <a:p>
            <a:pPr marL="0" indent="0">
              <a:buNone/>
            </a:pPr>
            <a:r>
              <a:rPr lang="ja-JP" altLang="en-US" dirty="0"/>
              <a:t>　</a:t>
            </a:r>
            <a:r>
              <a:rPr kumimoji="1" lang="ja-JP" altLang="en-US" dirty="0" smtClean="0"/>
              <a:t>疑義や混乱が生じている事柄についての整理</a:t>
            </a:r>
          </a:p>
          <a:p>
            <a:pPr marL="0" indent="0">
              <a:buNone/>
            </a:pPr>
            <a:r>
              <a:rPr kumimoji="1" lang="ja-JP" altLang="en-US" dirty="0" smtClean="0"/>
              <a:t>その１　</a:t>
            </a:r>
          </a:p>
          <a:p>
            <a:pPr marL="0" indent="0">
              <a:buNone/>
            </a:pPr>
            <a:r>
              <a:rPr lang="ja-JP" altLang="en-US" dirty="0"/>
              <a:t>　</a:t>
            </a:r>
            <a:r>
              <a:rPr kumimoji="1" lang="ja-JP" altLang="en-US" dirty="0" smtClean="0"/>
              <a:t>地方自治体による有料化実施の法的根拠</a:t>
            </a:r>
          </a:p>
          <a:p>
            <a:pPr marL="0" indent="0">
              <a:buNone/>
            </a:pPr>
            <a:r>
              <a:rPr lang="ja-JP" altLang="en-US" dirty="0"/>
              <a:t>その</a:t>
            </a:r>
            <a:r>
              <a:rPr lang="ja-JP" altLang="en-US" dirty="0" smtClean="0"/>
              <a:t>２</a:t>
            </a:r>
          </a:p>
          <a:p>
            <a:pPr marL="0" indent="0">
              <a:buNone/>
            </a:pPr>
            <a:r>
              <a:rPr kumimoji="1" lang="ja-JP" altLang="en-US" dirty="0"/>
              <a:t>　</a:t>
            </a:r>
            <a:r>
              <a:rPr kumimoji="1" lang="ja-JP" altLang="en-US" dirty="0" smtClean="0"/>
              <a:t>ごみ処理手数料に対する消費課税の解釈</a:t>
            </a:r>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60</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141148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z="4000" dirty="0" smtClean="0"/>
              <a:t>自治体による有料化実施の法的根拠</a:t>
            </a:r>
            <a:br>
              <a:rPr lang="ja-JP" altLang="en-US" sz="4000" dirty="0" smtClean="0"/>
            </a:br>
            <a:r>
              <a:rPr lang="ja-JP" altLang="en-US" sz="2800" dirty="0" smtClean="0"/>
              <a:t>有料化無効訴訟に対する司法判断で事実上決着</a:t>
            </a:r>
          </a:p>
        </p:txBody>
      </p:sp>
      <p:sp>
        <p:nvSpPr>
          <p:cNvPr id="11267" name="Rectangle 3"/>
          <p:cNvSpPr>
            <a:spLocks noGrp="1" noChangeArrowheads="1"/>
          </p:cNvSpPr>
          <p:nvPr>
            <p:ph idx="1"/>
          </p:nvPr>
        </p:nvSpPr>
        <p:spPr/>
        <p:txBody>
          <a:bodyPr/>
          <a:lstStyle/>
          <a:p>
            <a:pPr eaLnBrk="1" hangingPunct="1">
              <a:lnSpc>
                <a:spcPct val="90000"/>
              </a:lnSpc>
              <a:buFontTx/>
              <a:buNone/>
            </a:pPr>
            <a:r>
              <a:rPr lang="ja-JP" altLang="en-US" i="1" dirty="0" smtClean="0">
                <a:solidFill>
                  <a:srgbClr val="FF3300"/>
                </a:solidFill>
              </a:rPr>
              <a:t>地方自治法２２７条　</a:t>
            </a:r>
            <a:r>
              <a:rPr lang="ja-JP" altLang="en-US" dirty="0" smtClean="0"/>
              <a:t>「普通地方公共団体は、当該普通地方公共団体の事務で特定の者のためにするものにつき、手数料を徴収することができる」</a:t>
            </a:r>
          </a:p>
          <a:p>
            <a:pPr eaLnBrk="1" hangingPunct="1">
              <a:lnSpc>
                <a:spcPct val="90000"/>
              </a:lnSpc>
              <a:buFontTx/>
              <a:buNone/>
            </a:pPr>
            <a:r>
              <a:rPr lang="ja-JP" altLang="en-US" i="1" dirty="0" smtClean="0">
                <a:solidFill>
                  <a:srgbClr val="FF0000"/>
                </a:solidFill>
              </a:rPr>
              <a:t>無効訴訟</a:t>
            </a:r>
            <a:r>
              <a:rPr lang="ja-JP" altLang="en-US" dirty="0" smtClean="0"/>
              <a:t>　有料化の無効を訴え、横浜地裁へ提訴して敗訴→東京高裁へ控訴するも敗訴、最高裁へ上告するも敗訴（藤沢市民）</a:t>
            </a:r>
          </a:p>
          <a:p>
            <a:pPr eaLnBrk="1" hangingPunct="1">
              <a:buFontTx/>
              <a:buNone/>
            </a:pPr>
            <a:r>
              <a:rPr lang="ja-JP" altLang="en-US" i="1" dirty="0" smtClean="0">
                <a:solidFill>
                  <a:srgbClr val="FF3300"/>
                </a:solidFill>
              </a:rPr>
              <a:t>主要論点</a:t>
            </a:r>
            <a:r>
              <a:rPr lang="ja-JP" altLang="en-US" dirty="0" smtClean="0"/>
              <a:t>　ごみ手数料は、「特定の者のためにする」役務について課せられていると言えるか</a:t>
            </a:r>
          </a:p>
          <a:p>
            <a:pPr eaLnBrk="1" hangingPunct="1">
              <a:buFontTx/>
              <a:buNone/>
            </a:pPr>
            <a:r>
              <a:rPr lang="ja-JP" altLang="en-US" i="1" dirty="0" smtClean="0">
                <a:solidFill>
                  <a:srgbClr val="FF0000"/>
                </a:solidFill>
              </a:rPr>
              <a:t>司法判断</a:t>
            </a:r>
            <a:r>
              <a:rPr lang="ja-JP" altLang="en-US" dirty="0" smtClean="0"/>
              <a:t>　有料指定袋により排出者の特定が可能　</a:t>
            </a:r>
          </a:p>
          <a:p>
            <a:pPr eaLnBrk="1" hangingPunct="1">
              <a:lnSpc>
                <a:spcPct val="90000"/>
              </a:lnSpc>
              <a:buFontTx/>
              <a:buNone/>
            </a:pPr>
            <a:endParaRPr lang="ja-JP" altLang="en-US" dirty="0" smtClean="0"/>
          </a:p>
        </p:txBody>
      </p:sp>
      <p:sp>
        <p:nvSpPr>
          <p:cNvPr id="8" name="スライド番号プレースホルダ 7"/>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61</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14783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ごみ処理手数料に消費税はかかるか</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dirty="0" smtClean="0"/>
              <a:t>課税とする自治体と、非課税とする自治体がある</a:t>
            </a:r>
          </a:p>
          <a:p>
            <a:r>
              <a:rPr lang="ja-JP" altLang="en-US" dirty="0" smtClean="0"/>
              <a:t>課税とする自治体も納税していない</a:t>
            </a:r>
          </a:p>
          <a:p>
            <a:r>
              <a:rPr lang="ja-JP" altLang="en-US" dirty="0" smtClean="0"/>
              <a:t>非課税</a:t>
            </a:r>
            <a:r>
              <a:rPr lang="ja-JP" altLang="en-US" dirty="0"/>
              <a:t>ではなく</a:t>
            </a:r>
            <a:r>
              <a:rPr lang="ja-JP" altLang="en-US" dirty="0" smtClean="0"/>
              <a:t>、課税とされるが</a:t>
            </a:r>
            <a:r>
              <a:rPr lang="en-US" altLang="ja-JP" dirty="0" smtClean="0"/>
              <a:t>…</a:t>
            </a:r>
            <a:r>
              <a:rPr lang="ja-JP" altLang="en-US" i="1" u="sng" dirty="0" smtClean="0"/>
              <a:t>実質非課税</a:t>
            </a:r>
          </a:p>
          <a:p>
            <a:pPr marL="0" indent="0">
              <a:buNone/>
            </a:pPr>
            <a:r>
              <a:rPr kumimoji="1" lang="ja-JP" altLang="en-US" dirty="0" smtClean="0"/>
              <a:t>■消費税法</a:t>
            </a:r>
            <a:r>
              <a:rPr kumimoji="1" lang="en-US" altLang="ja-JP" dirty="0" smtClean="0"/>
              <a:t>60</a:t>
            </a:r>
            <a:r>
              <a:rPr kumimoji="1" lang="ja-JP" altLang="en-US" dirty="0" smtClean="0"/>
              <a:t>条</a:t>
            </a:r>
            <a:r>
              <a:rPr kumimoji="1" lang="en-US" altLang="ja-JP" dirty="0" smtClean="0"/>
              <a:t>6</a:t>
            </a:r>
            <a:r>
              <a:rPr kumimoji="1" lang="ja-JP" altLang="en-US" dirty="0" smtClean="0"/>
              <a:t>項「国等の一般会計業務特例」</a:t>
            </a:r>
          </a:p>
          <a:p>
            <a:pPr marL="0" indent="0">
              <a:buNone/>
            </a:pPr>
            <a:r>
              <a:rPr lang="ja-JP" altLang="en-US" i="1" u="sng" dirty="0" smtClean="0"/>
              <a:t>みなし規定：</a:t>
            </a:r>
            <a:r>
              <a:rPr lang="ja-JP" altLang="en-US" dirty="0" smtClean="0"/>
              <a:t>「課税標準額に対する消費税額から控　除することができる消費税額の合計額は、</a:t>
            </a:r>
            <a:r>
              <a:rPr lang="en-US" altLang="ja-JP" dirty="0" smtClean="0"/>
              <a:t>…</a:t>
            </a:r>
            <a:r>
              <a:rPr lang="ja-JP" altLang="en-US" dirty="0" smtClean="0"/>
              <a:t>当該課税標準額に対する消費税額と同額とみなす」</a:t>
            </a:r>
          </a:p>
          <a:p>
            <a:pPr marL="0" indent="0">
              <a:buNone/>
            </a:pPr>
            <a:r>
              <a:rPr kumimoji="1" lang="ja-JP" altLang="en-US" dirty="0" smtClean="0"/>
              <a:t>　　課税売上消費税額＝課税仕入れ消費税額</a:t>
            </a:r>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62</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713775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idx="4294967295"/>
            <p:extLst>
              <p:ext uri="{D42A27DB-BD31-4B8C-83A1-F6EECF244321}">
                <p14:modId xmlns:p14="http://schemas.microsoft.com/office/powerpoint/2010/main" xmlns="" val="1222355336"/>
              </p:ext>
            </p:extLst>
          </p:nvPr>
        </p:nvGraphicFramePr>
        <p:xfrm>
          <a:off x="1696917" y="1674938"/>
          <a:ext cx="6207369" cy="4391757"/>
        </p:xfrm>
        <a:graphic>
          <a:graphicData uri="http://schemas.openxmlformats.org/presentationml/2006/ole">
            <p:oleObj spid="_x0000_s2148" name="グラフ" r:id="rId4" imgW="8401151" imgH="5486332" progId="MSGraph.Chart.8">
              <p:embed followColorScheme="full"/>
            </p:oleObj>
          </a:graphicData>
        </a:graphic>
      </p:graphicFrame>
      <p:sp>
        <p:nvSpPr>
          <p:cNvPr id="29699" name="スライド番号プレースホルダ 4"/>
          <p:cNvSpPr txBox="1">
            <a:spLocks noGrp="1"/>
          </p:cNvSpPr>
          <p:nvPr/>
        </p:nvSpPr>
        <p:spPr bwMode="auto">
          <a:xfrm>
            <a:off x="732694" y="6318740"/>
            <a:ext cx="619858" cy="28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endParaRPr lang="en-US" altLang="ja-JP" sz="1292">
              <a:latin typeface="Tahoma" panose="020B0604030504040204" pitchFamily="34" charset="0"/>
            </a:endParaRPr>
          </a:p>
        </p:txBody>
      </p:sp>
      <p:sp>
        <p:nvSpPr>
          <p:cNvPr id="29700" name="Rectangle 3"/>
          <p:cNvSpPr>
            <a:spLocks noChangeArrowheads="1"/>
          </p:cNvSpPr>
          <p:nvPr/>
        </p:nvSpPr>
        <p:spPr bwMode="auto">
          <a:xfrm>
            <a:off x="1365740" y="719505"/>
            <a:ext cx="7174523" cy="1055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992" tIns="42497" rIns="84992" bIns="42497"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smtClean="0">
                <a:latin typeface="Tahoma" panose="020B0604030504040204" pitchFamily="34" charset="0"/>
              </a:rPr>
              <a:t>６．有料化はごみ</a:t>
            </a:r>
            <a:r>
              <a:rPr lang="ja-JP" altLang="en-US" dirty="0">
                <a:latin typeface="Tahoma" panose="020B0604030504040204" pitchFamily="34" charset="0"/>
              </a:rPr>
              <a:t>減量の</a:t>
            </a:r>
            <a:r>
              <a:rPr lang="ja-JP" altLang="en-US" dirty="0" smtClean="0">
                <a:latin typeface="Tahoma" panose="020B0604030504040204" pitchFamily="34" charset="0"/>
              </a:rPr>
              <a:t>推進力</a:t>
            </a:r>
            <a:endParaRPr lang="ja-JP" altLang="en-US" dirty="0">
              <a:latin typeface="Tahoma" panose="020B0604030504040204" pitchFamily="34" charset="0"/>
            </a:endParaRPr>
          </a:p>
          <a:p>
            <a:pPr algn="ctr" eaLnBrk="1" hangingPunct="1">
              <a:spcBef>
                <a:spcPct val="0"/>
              </a:spcBef>
              <a:buFontTx/>
              <a:buNone/>
            </a:pPr>
            <a:r>
              <a:rPr lang="ja-JP" altLang="en-US" sz="2400" dirty="0">
                <a:latin typeface="Tahoma" panose="020B0604030504040204" pitchFamily="34" charset="0"/>
              </a:rPr>
              <a:t>全国的にごみ排出量は減少傾向</a:t>
            </a:r>
          </a:p>
        </p:txBody>
      </p:sp>
      <p:sp>
        <p:nvSpPr>
          <p:cNvPr id="8" name="スライド番号プレースホルダ 7"/>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63</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6812985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日本のごみ＝先進国中で、排出原単位は小さいが、リサイクル率は低い</a:t>
            </a:r>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3962" y="1593850"/>
            <a:ext cx="3394472" cy="4525963"/>
          </a:xfrm>
        </p:spPr>
      </p:pic>
      <p:sp>
        <p:nvSpPr>
          <p:cNvPr id="6" name="テキスト ボックス 5"/>
          <p:cNvSpPr txBox="1"/>
          <p:nvPr/>
        </p:nvSpPr>
        <p:spPr>
          <a:xfrm>
            <a:off x="4381500" y="1417638"/>
            <a:ext cx="5353050" cy="5016758"/>
          </a:xfrm>
          <a:prstGeom prst="rect">
            <a:avLst/>
          </a:prstGeom>
          <a:noFill/>
        </p:spPr>
        <p:txBody>
          <a:bodyPr wrap="square" rtlCol="0">
            <a:spAutoFit/>
          </a:bodyPr>
          <a:lstStyle/>
          <a:p>
            <a:r>
              <a:rPr lang="ja-JP" altLang="en-US" sz="2400" dirty="0"/>
              <a:t>＜最新のＯＥＣＤ環境統計より</a:t>
            </a:r>
            <a:r>
              <a:rPr lang="ja-JP" altLang="en-US" sz="2400" dirty="0" smtClean="0"/>
              <a:t>＞</a:t>
            </a:r>
            <a:endParaRPr lang="ja-JP" altLang="en-US" sz="2400" dirty="0"/>
          </a:p>
          <a:p>
            <a:r>
              <a:rPr lang="ja-JP" altLang="en-US" sz="2400" dirty="0"/>
              <a:t>■１人当たり年間ごみ排出量</a:t>
            </a:r>
          </a:p>
          <a:p>
            <a:r>
              <a:rPr lang="ja-JP" altLang="en-US" sz="2400" dirty="0"/>
              <a:t>・日本 　３５４ｋｇ</a:t>
            </a:r>
            <a:endParaRPr lang="en-US" altLang="ja-JP" sz="2400" dirty="0"/>
          </a:p>
          <a:p>
            <a:r>
              <a:rPr lang="ja-JP" altLang="en-US" sz="2400" dirty="0"/>
              <a:t>・韓国 　３５８</a:t>
            </a:r>
          </a:p>
          <a:p>
            <a:r>
              <a:rPr lang="ja-JP" altLang="en-US" sz="2400" dirty="0"/>
              <a:t>・ドイツ　６１４</a:t>
            </a:r>
          </a:p>
          <a:p>
            <a:r>
              <a:rPr lang="ja-JP" altLang="en-US" sz="2400" dirty="0"/>
              <a:t>・米国　 ７２５</a:t>
            </a:r>
          </a:p>
          <a:p>
            <a:endParaRPr lang="ja-JP" altLang="en-US" sz="2400" dirty="0"/>
          </a:p>
          <a:p>
            <a:r>
              <a:rPr lang="ja-JP" altLang="en-US" sz="2400" dirty="0"/>
              <a:t>■リサイクル率</a:t>
            </a:r>
          </a:p>
          <a:p>
            <a:r>
              <a:rPr lang="ja-JP" altLang="en-US" sz="2400" dirty="0"/>
              <a:t>・ドイツ　６５％</a:t>
            </a:r>
          </a:p>
          <a:p>
            <a:r>
              <a:rPr lang="ja-JP" altLang="en-US" sz="2400" dirty="0"/>
              <a:t>・韓国　 ５９</a:t>
            </a:r>
            <a:endParaRPr lang="en-US" altLang="ja-JP" sz="2400" dirty="0"/>
          </a:p>
          <a:p>
            <a:r>
              <a:rPr lang="ja-JP" altLang="en-US" sz="2400" dirty="0"/>
              <a:t>・米国　 ３５</a:t>
            </a:r>
          </a:p>
          <a:p>
            <a:r>
              <a:rPr lang="ja-JP" altLang="en-US" sz="2400" dirty="0"/>
              <a:t>・日本　 １９（日本の統計では２０）</a:t>
            </a:r>
            <a:endParaRPr lang="en-US" altLang="ja-JP" sz="2400" dirty="0"/>
          </a:p>
          <a:p>
            <a:endParaRPr lang="ja-JP" altLang="en-US" dirty="0"/>
          </a:p>
        </p:txBody>
      </p:sp>
      <p:sp>
        <p:nvSpPr>
          <p:cNvPr id="9" name="スライド番号プレースホルダ 8"/>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64</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087189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３Ｒの推進力としての経済的手法</a:t>
            </a:r>
            <a:br>
              <a:rPr kumimoji="1" lang="ja-JP" altLang="en-US" dirty="0" smtClean="0"/>
            </a:br>
            <a:r>
              <a:rPr lang="ja-JP" altLang="en-US" sz="2862" dirty="0"/>
              <a:t>全国ごみ排出原単位縮小（</a:t>
            </a:r>
            <a:r>
              <a:rPr lang="en-US" altLang="ja-JP" sz="2862" dirty="0"/>
              <a:t>1,185</a:t>
            </a:r>
            <a:r>
              <a:rPr lang="ja-JP" altLang="en-US" sz="2862" dirty="0"/>
              <a:t>ｇ→</a:t>
            </a:r>
            <a:r>
              <a:rPr lang="en-US" altLang="ja-JP" sz="2862" dirty="0"/>
              <a:t>958</a:t>
            </a:r>
            <a:r>
              <a:rPr lang="ja-JP" altLang="en-US" sz="2862" dirty="0"/>
              <a:t>ｇ）の主因の１つ</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smtClean="0"/>
              <a:t>　　　　　　　</a:t>
            </a:r>
          </a:p>
          <a:p>
            <a:pPr marL="0" indent="0">
              <a:buNone/>
            </a:pPr>
            <a:r>
              <a:rPr lang="ja-JP" altLang="en-US" dirty="0"/>
              <a:t>　</a:t>
            </a:r>
            <a:r>
              <a:rPr lang="ja-JP" altLang="en-US" dirty="0" smtClean="0"/>
              <a:t>　　　　　　　　</a:t>
            </a:r>
            <a:r>
              <a:rPr lang="ja-JP" altLang="en-US" sz="3323" dirty="0" smtClean="0"/>
              <a:t>経済的</a:t>
            </a:r>
            <a:r>
              <a:rPr lang="ja-JP" altLang="en-US" sz="3323" dirty="0"/>
              <a:t>手法の活用</a:t>
            </a:r>
          </a:p>
          <a:p>
            <a:pPr marL="0" indent="0">
              <a:buNone/>
            </a:pPr>
            <a:r>
              <a:rPr lang="ja-JP" altLang="en-US" dirty="0" smtClean="0"/>
              <a:t>　　</a:t>
            </a:r>
          </a:p>
          <a:p>
            <a:pPr marL="0" indent="0">
              <a:buNone/>
            </a:pPr>
            <a:r>
              <a:rPr lang="ja-JP" altLang="en-US" dirty="0"/>
              <a:t>　</a:t>
            </a:r>
            <a:r>
              <a:rPr lang="ja-JP" altLang="en-US" dirty="0" smtClean="0"/>
              <a:t>　　　  家庭ごみ有料化　　　レジ袋有料化　　　</a:t>
            </a:r>
          </a:p>
          <a:p>
            <a:pPr marL="0" indent="0">
              <a:buNone/>
            </a:pPr>
            <a:endParaRPr lang="ja-JP" altLang="en-US" dirty="0" smtClean="0"/>
          </a:p>
          <a:p>
            <a:pPr marL="0" indent="0">
              <a:buNone/>
            </a:pPr>
            <a:r>
              <a:rPr lang="ja-JP" altLang="en-US" dirty="0"/>
              <a:t>　</a:t>
            </a:r>
            <a:r>
              <a:rPr lang="ja-JP" altLang="en-US" dirty="0" smtClean="0"/>
              <a:t>　　　　　　 　事業ごみ処理料見直し　　ｅｔｃ．</a:t>
            </a:r>
            <a:endParaRPr lang="ja-JP" altLang="en-US" dirty="0"/>
          </a:p>
          <a:p>
            <a:pPr marL="0" indent="0">
              <a:buNone/>
            </a:pPr>
            <a:r>
              <a:rPr kumimoji="1" lang="ja-JP" altLang="en-US" dirty="0" smtClean="0"/>
              <a:t>　　　　　　　　　　　　　　　</a:t>
            </a:r>
          </a:p>
          <a:p>
            <a:pPr marL="0" indent="0">
              <a:buNone/>
            </a:pPr>
            <a:endParaRPr kumimoji="1" lang="ja-JP" altLang="en-US" dirty="0" smtClean="0"/>
          </a:p>
          <a:p>
            <a:pPr marL="0" indent="0">
              <a:buNone/>
            </a:pPr>
            <a:r>
              <a:rPr kumimoji="1" lang="ja-JP" altLang="en-US" dirty="0" smtClean="0"/>
              <a:t>　　　　　　　　３Ｒ意識・行動の浸透</a:t>
            </a:r>
            <a:endParaRPr kumimoji="1" lang="ja-JP" altLang="en-US" dirty="0"/>
          </a:p>
        </p:txBody>
      </p:sp>
      <p:sp>
        <p:nvSpPr>
          <p:cNvPr id="5" name="角丸四角形 4"/>
          <p:cNvSpPr/>
          <p:nvPr/>
        </p:nvSpPr>
        <p:spPr>
          <a:xfrm>
            <a:off x="2581617" y="1933450"/>
            <a:ext cx="3756399" cy="7976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円/楕円 5"/>
          <p:cNvSpPr/>
          <p:nvPr/>
        </p:nvSpPr>
        <p:spPr>
          <a:xfrm>
            <a:off x="1563085" y="2764311"/>
            <a:ext cx="305757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円/楕円 6"/>
          <p:cNvSpPr/>
          <p:nvPr/>
        </p:nvSpPr>
        <p:spPr>
          <a:xfrm>
            <a:off x="4759619" y="2779525"/>
            <a:ext cx="3190508" cy="797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 name="円/楕円 9"/>
          <p:cNvSpPr/>
          <p:nvPr/>
        </p:nvSpPr>
        <p:spPr>
          <a:xfrm>
            <a:off x="2460416" y="3636363"/>
            <a:ext cx="4121073"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角丸四角形 10"/>
          <p:cNvSpPr/>
          <p:nvPr/>
        </p:nvSpPr>
        <p:spPr>
          <a:xfrm>
            <a:off x="2366739" y="4858084"/>
            <a:ext cx="3988135" cy="10938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 name="下矢印 11"/>
          <p:cNvSpPr/>
          <p:nvPr/>
        </p:nvSpPr>
        <p:spPr>
          <a:xfrm>
            <a:off x="4155373" y="4492505"/>
            <a:ext cx="731158" cy="3323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テキスト ボックス 7"/>
          <p:cNvSpPr txBox="1"/>
          <p:nvPr/>
        </p:nvSpPr>
        <p:spPr>
          <a:xfrm>
            <a:off x="1774280" y="1301765"/>
            <a:ext cx="6480720" cy="400110"/>
          </a:xfrm>
          <a:prstGeom prst="rect">
            <a:avLst/>
          </a:prstGeom>
          <a:noFill/>
        </p:spPr>
        <p:txBody>
          <a:bodyPr wrap="square" rtlCol="0">
            <a:spAutoFit/>
          </a:bodyPr>
          <a:lstStyle/>
          <a:p>
            <a:r>
              <a:rPr lang="en-US" altLang="ja-JP" sz="2000" dirty="0" smtClean="0"/>
              <a:t>2008~10</a:t>
            </a:r>
            <a:r>
              <a:rPr lang="ja-JP" altLang="en-US" sz="2000" dirty="0" smtClean="0"/>
              <a:t>年度</a:t>
            </a:r>
            <a:r>
              <a:rPr lang="ja-JP" altLang="en-US" sz="2000" dirty="0"/>
              <a:t>の急落要因はリーマンショックによる経済低迷</a:t>
            </a:r>
          </a:p>
        </p:txBody>
      </p:sp>
      <p:sp>
        <p:nvSpPr>
          <p:cNvPr id="15" name="スライド番号プレースホルダ 14"/>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65</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2695599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ごみ減量の推進力＝有料化の活用を</a:t>
            </a:r>
            <a:endParaRPr kumimoji="1" lang="ja-JP" altLang="en-US" sz="40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全国的なごみ量の減少　　３Ｒ</a:t>
            </a:r>
            <a:r>
              <a:rPr lang="ja-JP" altLang="en-US" dirty="0"/>
              <a:t>意識</a:t>
            </a:r>
            <a:r>
              <a:rPr lang="ja-JP" altLang="en-US" dirty="0" smtClean="0"/>
              <a:t>の</a:t>
            </a:r>
            <a:r>
              <a:rPr lang="ja-JP" altLang="en-US" dirty="0"/>
              <a:t>高まり</a:t>
            </a:r>
            <a:endParaRPr kumimoji="1" lang="ja-JP" altLang="en-US" dirty="0" smtClean="0"/>
          </a:p>
          <a:p>
            <a:pPr marL="0" indent="0">
              <a:buNone/>
            </a:pPr>
            <a:endParaRPr lang="ja-JP" altLang="en-US" dirty="0" smtClean="0"/>
          </a:p>
          <a:p>
            <a:pPr marL="0" indent="0">
              <a:buNone/>
            </a:pPr>
            <a:r>
              <a:rPr lang="ja-JP" altLang="en-US" dirty="0"/>
              <a:t>　</a:t>
            </a:r>
            <a:r>
              <a:rPr lang="ja-JP" altLang="en-US" dirty="0" smtClean="0"/>
              <a:t>さらなる３Ｒの推進が必要　</a:t>
            </a:r>
            <a:r>
              <a:rPr lang="ja-JP" altLang="en-US" sz="2800" dirty="0"/>
              <a:t>（</a:t>
            </a:r>
            <a:r>
              <a:rPr lang="ja-JP" altLang="en-US" sz="2800" dirty="0">
                <a:solidFill>
                  <a:srgbClr val="FF0000"/>
                </a:solidFill>
              </a:rPr>
              <a:t>推進力としての有料化</a:t>
            </a:r>
            <a:r>
              <a:rPr lang="ja-JP" altLang="en-US" sz="2800" dirty="0"/>
              <a:t>）</a:t>
            </a:r>
            <a:endParaRPr lang="ja-JP" altLang="en-US" sz="2800" dirty="0" smtClean="0"/>
          </a:p>
          <a:p>
            <a:pPr marL="0" indent="0">
              <a:buNone/>
            </a:pPr>
            <a:r>
              <a:rPr lang="ja-JP" altLang="en-US" dirty="0" smtClean="0"/>
              <a:t>　■環境負荷の軽減</a:t>
            </a:r>
            <a:r>
              <a:rPr lang="ja-JP" altLang="en-US" dirty="0"/>
              <a:t>　</a:t>
            </a:r>
            <a:r>
              <a:rPr lang="ja-JP" altLang="en-US" dirty="0" smtClean="0"/>
              <a:t>■</a:t>
            </a:r>
            <a:r>
              <a:rPr lang="ja-JP" altLang="en-US" dirty="0"/>
              <a:t>稀少な資源の有効</a:t>
            </a:r>
            <a:r>
              <a:rPr lang="ja-JP" altLang="en-US" dirty="0" smtClean="0"/>
              <a:t>利用</a:t>
            </a:r>
          </a:p>
          <a:p>
            <a:pPr marL="0" indent="0">
              <a:buNone/>
            </a:pPr>
            <a:r>
              <a:rPr lang="ja-JP" altLang="en-US" dirty="0" smtClean="0"/>
              <a:t>　■最終処分場の延命化</a:t>
            </a:r>
            <a:r>
              <a:rPr lang="ja-JP" altLang="en-US" dirty="0"/>
              <a:t>　</a:t>
            </a:r>
            <a:r>
              <a:rPr lang="ja-JP" altLang="en-US" dirty="0" smtClean="0"/>
              <a:t>■施設</a:t>
            </a:r>
            <a:r>
              <a:rPr lang="ja-JP" altLang="en-US" dirty="0"/>
              <a:t>老朽化への</a:t>
            </a:r>
            <a:r>
              <a:rPr lang="ja-JP" altLang="en-US" dirty="0" smtClean="0"/>
              <a:t>対応　</a:t>
            </a:r>
          </a:p>
          <a:p>
            <a:pPr marL="0" indent="0">
              <a:buNone/>
            </a:pPr>
            <a:r>
              <a:rPr lang="ja-JP" altLang="en-US" dirty="0"/>
              <a:t>　</a:t>
            </a:r>
            <a:r>
              <a:rPr lang="ja-JP" altLang="en-US" dirty="0" smtClean="0"/>
              <a:t>■ごみ処理経費の削減</a:t>
            </a:r>
          </a:p>
          <a:p>
            <a:pPr marL="0" indent="0">
              <a:buNone/>
            </a:pPr>
            <a:r>
              <a:rPr kumimoji="1" lang="ja-JP" altLang="en-US" dirty="0" smtClean="0"/>
              <a:t>→有料化プログラムを活用した「ごみ戦略」の構築により、さらなる減量をめざす</a:t>
            </a:r>
            <a:endParaRPr kumimoji="1" lang="ja-JP" altLang="en-US" dirty="0"/>
          </a:p>
        </p:txBody>
      </p:sp>
      <p:sp>
        <p:nvSpPr>
          <p:cNvPr id="6" name="角丸四角形 5"/>
          <p:cNvSpPr/>
          <p:nvPr/>
        </p:nvSpPr>
        <p:spPr>
          <a:xfrm>
            <a:off x="1016000" y="1538514"/>
            <a:ext cx="4281714" cy="696686"/>
          </a:xfrm>
          <a:prstGeom prst="roundRect">
            <a:avLst/>
          </a:prstGeom>
          <a:no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558971" y="1538514"/>
            <a:ext cx="3149600" cy="6966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54743" y="2699657"/>
            <a:ext cx="4542971" cy="7257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2988297" y="2235200"/>
            <a:ext cx="659876" cy="4644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10"/>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66</a:t>
            </a:fld>
            <a:endParaRPr lang="en-US" altLang="ja-JP" sz="2400" b="1"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12393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dirty="0" smtClean="0"/>
              <a:t>家庭ごみ有料化とは何か</a:t>
            </a:r>
          </a:p>
        </p:txBody>
      </p:sp>
      <p:sp>
        <p:nvSpPr>
          <p:cNvPr id="16387" name="コンテンツ プレースホルダ 2"/>
          <p:cNvSpPr>
            <a:spLocks noGrp="1"/>
          </p:cNvSpPr>
          <p:nvPr>
            <p:ph idx="1"/>
          </p:nvPr>
        </p:nvSpPr>
        <p:spPr/>
        <p:txBody>
          <a:bodyPr/>
          <a:lstStyle/>
          <a:p>
            <a:pPr marL="0" indent="0">
              <a:buNone/>
            </a:pPr>
            <a:r>
              <a:rPr lang="ja-JP" altLang="en-US" sz="2400" i="1" u="sng" dirty="0"/>
              <a:t>有料化とは</a:t>
            </a:r>
          </a:p>
          <a:p>
            <a:pPr marL="0" indent="0">
              <a:buNone/>
            </a:pPr>
            <a:r>
              <a:rPr lang="ja-JP" altLang="en-US" sz="2400" dirty="0"/>
              <a:t>・ごみの収集・処理について、市町村に収入をもたらす従量制の手数料を徴収すること</a:t>
            </a:r>
          </a:p>
          <a:p>
            <a:pPr marL="0" indent="0">
              <a:buNone/>
            </a:pPr>
            <a:r>
              <a:rPr lang="ja-JP" altLang="en-US" sz="2400" dirty="0"/>
              <a:t>・手数料を含まない指定袋制は有料化ではなく、ごみそのものを「可視化」し、分別を適正化するため</a:t>
            </a:r>
            <a:r>
              <a:rPr lang="ja-JP" altLang="en-US" sz="2400" dirty="0" smtClean="0"/>
              <a:t>の制度的工夫</a:t>
            </a:r>
            <a:endParaRPr lang="ja-JP" altLang="en-US" sz="2400" dirty="0"/>
          </a:p>
          <a:p>
            <a:pPr marL="0" indent="0">
              <a:buNone/>
            </a:pPr>
            <a:r>
              <a:rPr lang="ja-JP" altLang="en-US" sz="2400" i="1" u="sng" dirty="0"/>
              <a:t>有料化のしくみ</a:t>
            </a:r>
          </a:p>
          <a:p>
            <a:pPr marL="0" indent="0">
              <a:buNone/>
            </a:pPr>
            <a:r>
              <a:rPr lang="ja-JP" altLang="en-US" sz="2400" dirty="0"/>
              <a:t>・手数料を含む有料指定袋を小売店で購入</a:t>
            </a:r>
            <a:r>
              <a:rPr lang="ja-JP" altLang="en-US" sz="2400" dirty="0" smtClean="0"/>
              <a:t>してごみを排出</a:t>
            </a:r>
            <a:endParaRPr lang="ja-JP" altLang="en-US" sz="2400" dirty="0"/>
          </a:p>
          <a:p>
            <a:pPr marL="0" indent="0">
              <a:buNone/>
            </a:pPr>
            <a:r>
              <a:rPr lang="ja-JP" altLang="en-US" sz="2400" dirty="0"/>
              <a:t>・複数容量種の袋を販売、減量に伴い小袋に</a:t>
            </a:r>
            <a:r>
              <a:rPr lang="ja-JP" altLang="en-US" sz="2400" dirty="0" smtClean="0"/>
              <a:t>切替え可能</a:t>
            </a:r>
            <a:endParaRPr lang="ja-JP" altLang="en-US" sz="2400" dirty="0"/>
          </a:p>
          <a:p>
            <a:pPr marL="0" indent="0">
              <a:buNone/>
            </a:pPr>
            <a:r>
              <a:rPr lang="ja-JP" altLang="en-US" sz="2400" dirty="0"/>
              <a:t>・手数料収入は、ごみ減量の支援やごみ処理に充当</a:t>
            </a:r>
          </a:p>
          <a:p>
            <a:pPr marL="0" indent="0">
              <a:buNone/>
            </a:pPr>
            <a:r>
              <a:rPr lang="ja-JP" altLang="en-US" sz="2400" dirty="0"/>
              <a:t>・清掃活動支援や社会的減免</a:t>
            </a:r>
            <a:r>
              <a:rPr lang="ja-JP" altLang="en-US" sz="2400" dirty="0" smtClean="0"/>
              <a:t>措置</a:t>
            </a:r>
            <a:endParaRPr lang="ja-JP" altLang="en-US" sz="2400" dirty="0"/>
          </a:p>
          <a:p>
            <a:pPr>
              <a:buFont typeface="Arial" charset="0"/>
              <a:buNone/>
              <a:defRPr/>
            </a:pPr>
            <a:r>
              <a:rPr lang="ja-JP" altLang="en-US" dirty="0" smtClean="0"/>
              <a:t>　</a:t>
            </a:r>
          </a:p>
        </p:txBody>
      </p:sp>
      <p:sp>
        <p:nvSpPr>
          <p:cNvPr id="7" name="スライド番号プレースホルダ 6"/>
          <p:cNvSpPr>
            <a:spLocks noGrp="1"/>
          </p:cNvSpPr>
          <p:nvPr>
            <p:ph type="sldNum" sz="quarter" idx="12"/>
          </p:nvPr>
        </p:nvSpPr>
        <p:spPr/>
        <p:txBody>
          <a:bodyPr/>
          <a:lstStyle/>
          <a:p>
            <a:pPr>
              <a:defRPr/>
            </a:pPr>
            <a:fld id="{6F6F1B5A-2BE2-4538-87C7-354DCC5226A1}" type="slidenum">
              <a:rPr lang="en-US" altLang="ja-JP" sz="2400" b="1" smtClean="0">
                <a:solidFill>
                  <a:schemeClr val="tx1"/>
                </a:solidFill>
                <a:latin typeface="ＭＳ ゴシック" pitchFamily="49" charset="-128"/>
                <a:ea typeface="ＭＳ ゴシック" pitchFamily="49" charset="-128"/>
              </a:rPr>
              <a:pPr>
                <a:defRPr/>
              </a:pPr>
              <a:t>6</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z="4000" dirty="0" smtClean="0"/>
              <a:t>３Ｒの取り組みを促進する手法としての家庭ごみ有料化のイメージ</a:t>
            </a:r>
          </a:p>
        </p:txBody>
      </p:sp>
      <p:sp>
        <p:nvSpPr>
          <p:cNvPr id="6147"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sp>
        <p:nvSpPr>
          <p:cNvPr id="6148" name="スライド番号プレースホルダ 6"/>
          <p:cNvSpPr txBox="1">
            <a:spLocks noGrp="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grpSp>
        <p:nvGrpSpPr>
          <p:cNvPr id="6150" name="グループ化 1"/>
          <p:cNvGrpSpPr>
            <a:grpSpLocks/>
          </p:cNvGrpSpPr>
          <p:nvPr/>
        </p:nvGrpSpPr>
        <p:grpSpPr bwMode="auto">
          <a:xfrm>
            <a:off x="1035050" y="1739900"/>
            <a:ext cx="7485063" cy="4770438"/>
            <a:chOff x="1035841" y="1739133"/>
            <a:chExt cx="7484938" cy="4771205"/>
          </a:xfrm>
        </p:grpSpPr>
        <p:cxnSp>
          <p:nvCxnSpPr>
            <p:cNvPr id="33" name="直線コネクタ 32"/>
            <p:cNvCxnSpPr/>
            <p:nvPr/>
          </p:nvCxnSpPr>
          <p:spPr>
            <a:xfrm>
              <a:off x="3736134" y="3083962"/>
              <a:ext cx="2085940" cy="1168588"/>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6152" name="Text Box 11"/>
            <p:cNvSpPr txBox="1">
              <a:spLocks noChangeArrowheads="1"/>
            </p:cNvSpPr>
            <p:nvPr/>
          </p:nvSpPr>
          <p:spPr bwMode="auto">
            <a:xfrm>
              <a:off x="1446213" y="5986463"/>
              <a:ext cx="1931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pPr>
              <a:r>
                <a:rPr lang="ja-JP" altLang="en-US" sz="2800" b="1" dirty="0"/>
                <a:t>有料化前</a:t>
              </a:r>
            </a:p>
          </p:txBody>
        </p:sp>
        <p:sp>
          <p:nvSpPr>
            <p:cNvPr id="6153" name="Text Box 12"/>
            <p:cNvSpPr txBox="1">
              <a:spLocks noChangeArrowheads="1"/>
            </p:cNvSpPr>
            <p:nvPr/>
          </p:nvSpPr>
          <p:spPr bwMode="auto">
            <a:xfrm>
              <a:off x="6370638" y="5978525"/>
              <a:ext cx="173037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sq">
                  <a:solidFill>
                    <a:srgbClr val="000000"/>
                  </a:solidFill>
                  <a:miter lim="800000"/>
                  <a:headEnd type="none" w="sm" len="sm"/>
                  <a:tailEnd type="none" w="sm" len="sm"/>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ctr" eaLnBrk="1" hangingPunct="1">
                <a:spcBef>
                  <a:spcPct val="50000"/>
                </a:spcBef>
              </a:pPr>
              <a:r>
                <a:rPr lang="ja-JP" altLang="en-US" sz="2800" b="1" dirty="0"/>
                <a:t>有料化後</a:t>
              </a:r>
            </a:p>
          </p:txBody>
        </p:sp>
        <p:sp>
          <p:nvSpPr>
            <p:cNvPr id="4" name="正方形/長方形 3"/>
            <p:cNvSpPr/>
            <p:nvPr/>
          </p:nvSpPr>
          <p:spPr>
            <a:xfrm>
              <a:off x="1035841" y="1739133"/>
              <a:ext cx="2700000" cy="134152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ja-JP" altLang="en-US" dirty="0"/>
            </a:p>
          </p:txBody>
        </p:sp>
        <p:sp>
          <p:nvSpPr>
            <p:cNvPr id="6157" name="テキスト ボックス 4"/>
            <p:cNvSpPr txBox="1">
              <a:spLocks noChangeArrowheads="1"/>
            </p:cNvSpPr>
            <p:nvPr/>
          </p:nvSpPr>
          <p:spPr bwMode="auto">
            <a:xfrm>
              <a:off x="1636713" y="2124075"/>
              <a:ext cx="14509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dirty="0"/>
                <a:t>資源物</a:t>
              </a:r>
            </a:p>
          </p:txBody>
        </p:sp>
        <p:sp>
          <p:nvSpPr>
            <p:cNvPr id="20" name="正方形/長方形 19"/>
            <p:cNvSpPr/>
            <p:nvPr/>
          </p:nvSpPr>
          <p:spPr>
            <a:xfrm>
              <a:off x="1038505" y="3080659"/>
              <a:ext cx="2700000" cy="287235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dirty="0"/>
            </a:p>
          </p:txBody>
        </p:sp>
        <p:sp>
          <p:nvSpPr>
            <p:cNvPr id="6161" name="テキスト ボックス 20"/>
            <p:cNvSpPr txBox="1">
              <a:spLocks noChangeArrowheads="1"/>
            </p:cNvSpPr>
            <p:nvPr/>
          </p:nvSpPr>
          <p:spPr bwMode="auto">
            <a:xfrm>
              <a:off x="1900238" y="4811713"/>
              <a:ext cx="10096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dirty="0"/>
                <a:t>ごみ</a:t>
              </a:r>
            </a:p>
          </p:txBody>
        </p:sp>
        <p:sp>
          <p:nvSpPr>
            <p:cNvPr id="22" name="正方形/長方形 21"/>
            <p:cNvSpPr/>
            <p:nvPr/>
          </p:nvSpPr>
          <p:spPr>
            <a:xfrm>
              <a:off x="5820777" y="2415834"/>
              <a:ext cx="2700000" cy="183685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ja-JP" altLang="en-US" dirty="0"/>
            </a:p>
          </p:txBody>
        </p:sp>
        <p:sp>
          <p:nvSpPr>
            <p:cNvPr id="6165" name="テキスト ボックス 22"/>
            <p:cNvSpPr txBox="1">
              <a:spLocks noChangeArrowheads="1"/>
            </p:cNvSpPr>
            <p:nvPr/>
          </p:nvSpPr>
          <p:spPr bwMode="auto">
            <a:xfrm>
              <a:off x="6445250" y="3001963"/>
              <a:ext cx="1450975"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dirty="0"/>
                <a:t>資源物</a:t>
              </a:r>
            </a:p>
          </p:txBody>
        </p:sp>
        <p:sp>
          <p:nvSpPr>
            <p:cNvPr id="24" name="正方形/長方形 23"/>
            <p:cNvSpPr/>
            <p:nvPr/>
          </p:nvSpPr>
          <p:spPr>
            <a:xfrm>
              <a:off x="5820779" y="4252686"/>
              <a:ext cx="2700000" cy="170032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dirty="0"/>
            </a:p>
          </p:txBody>
        </p:sp>
        <p:sp>
          <p:nvSpPr>
            <p:cNvPr id="25" name="正方形/長方形 24"/>
            <p:cNvSpPr/>
            <p:nvPr/>
          </p:nvSpPr>
          <p:spPr>
            <a:xfrm>
              <a:off x="5822074" y="1739133"/>
              <a:ext cx="2698705" cy="676384"/>
            </a:xfrm>
            <a:prstGeom prst="rect">
              <a:avLst/>
            </a:prstGeom>
            <a:ln w="38100">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800" b="1" dirty="0"/>
                <a:t>発生</a:t>
              </a:r>
              <a:r>
                <a:rPr lang="ja-JP" altLang="ja-JP" sz="2800" dirty="0"/>
                <a:t>・</a:t>
              </a:r>
              <a:r>
                <a:rPr lang="ja-JP" altLang="ja-JP" sz="2800" b="1" dirty="0"/>
                <a:t>排出</a:t>
              </a:r>
              <a:r>
                <a:rPr lang="ja-JP" altLang="en-US" sz="2800" b="1" dirty="0"/>
                <a:t>抑制</a:t>
              </a:r>
            </a:p>
          </p:txBody>
        </p:sp>
        <p:sp>
          <p:nvSpPr>
            <p:cNvPr id="7" name="右矢印吹き出し 6"/>
            <p:cNvSpPr/>
            <p:nvPr/>
          </p:nvSpPr>
          <p:spPr>
            <a:xfrm>
              <a:off x="1257581" y="3385967"/>
              <a:ext cx="4563196" cy="1099684"/>
            </a:xfrm>
            <a:prstGeom prst="rightArrowCallout">
              <a:avLst>
                <a:gd name="adj1" fmla="val 22041"/>
                <a:gd name="adj2" fmla="val 25000"/>
                <a:gd name="adj3" fmla="val 25000"/>
                <a:gd name="adj4" fmla="val 50119"/>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ja-JP" altLang="en-US" dirty="0"/>
            </a:p>
          </p:txBody>
        </p:sp>
        <p:sp>
          <p:nvSpPr>
            <p:cNvPr id="6173" name="テキスト ボックス 28"/>
            <p:cNvSpPr txBox="1">
              <a:spLocks noChangeArrowheads="1"/>
            </p:cNvSpPr>
            <p:nvPr/>
          </p:nvSpPr>
          <p:spPr bwMode="auto">
            <a:xfrm>
              <a:off x="1636713" y="3422650"/>
              <a:ext cx="145097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dirty="0"/>
                <a:t>資源化</a:t>
              </a:r>
              <a:endParaRPr lang="en-US" altLang="ja-JP" dirty="0"/>
            </a:p>
            <a:p>
              <a:pPr eaLnBrk="1" hangingPunct="1"/>
              <a:r>
                <a:rPr lang="ja-JP" altLang="en-US" dirty="0"/>
                <a:t>可能物</a:t>
              </a:r>
            </a:p>
          </p:txBody>
        </p:sp>
        <p:sp>
          <p:nvSpPr>
            <p:cNvPr id="6174" name="テキスト ボックス 29"/>
            <p:cNvSpPr txBox="1">
              <a:spLocks noChangeArrowheads="1"/>
            </p:cNvSpPr>
            <p:nvPr/>
          </p:nvSpPr>
          <p:spPr bwMode="auto">
            <a:xfrm>
              <a:off x="6665913" y="4848225"/>
              <a:ext cx="10096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eaLnBrk="1" hangingPunct="1"/>
              <a:r>
                <a:rPr lang="ja-JP" altLang="en-US" dirty="0"/>
                <a:t>ごみ</a:t>
              </a:r>
            </a:p>
          </p:txBody>
        </p:sp>
        <p:cxnSp>
          <p:nvCxnSpPr>
            <p:cNvPr id="10" name="直線コネクタ 9"/>
            <p:cNvCxnSpPr/>
            <p:nvPr/>
          </p:nvCxnSpPr>
          <p:spPr>
            <a:xfrm>
              <a:off x="3736134" y="1739133"/>
              <a:ext cx="2085940" cy="67638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5" name="直線コネクタ 34"/>
            <p:cNvCxnSpPr/>
            <p:nvPr/>
          </p:nvCxnSpPr>
          <p:spPr>
            <a:xfrm>
              <a:off x="3736134" y="5964150"/>
              <a:ext cx="2085940" cy="7938"/>
            </a:xfrm>
            <a:prstGeom prst="line">
              <a:avLst/>
            </a:prstGeom>
            <a:ln>
              <a:prstDash val="dash"/>
            </a:ln>
          </p:spPr>
          <p:style>
            <a:lnRef idx="2">
              <a:schemeClr val="dk1"/>
            </a:lnRef>
            <a:fillRef idx="0">
              <a:schemeClr val="dk1"/>
            </a:fillRef>
            <a:effectRef idx="1">
              <a:schemeClr val="dk1"/>
            </a:effectRef>
            <a:fontRef idx="minor">
              <a:schemeClr val="tx1"/>
            </a:fontRef>
          </p:style>
        </p:cxnSp>
      </p:grpSp>
      <p:sp>
        <p:nvSpPr>
          <p:cNvPr id="27" name="スライド番号プレースホルダ 26"/>
          <p:cNvSpPr>
            <a:spLocks noGrp="1"/>
          </p:cNvSpPr>
          <p:nvPr>
            <p:ph type="sldNum" sz="quarter" idx="12"/>
          </p:nvPr>
        </p:nvSpPr>
        <p:spPr/>
        <p:txBody>
          <a:bodyPr/>
          <a:lstStyle/>
          <a:p>
            <a:pPr>
              <a:defRPr/>
            </a:pPr>
            <a:fld id="{A9F93A45-DCD8-4125-BB3B-7711D1970A52}" type="slidenum">
              <a:rPr lang="en-US" altLang="ja-JP" sz="2400" b="1" smtClean="0">
                <a:solidFill>
                  <a:schemeClr val="tx1"/>
                </a:solidFill>
                <a:latin typeface="ＭＳ ゴシック" pitchFamily="49" charset="-128"/>
                <a:ea typeface="ＭＳ ゴシック" pitchFamily="49" charset="-128"/>
              </a:rPr>
              <a:pPr>
                <a:defRPr/>
              </a:pPr>
              <a:t>7</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68338" y="609600"/>
            <a:ext cx="8420100" cy="1143000"/>
          </a:xfrm>
        </p:spPr>
        <p:txBody>
          <a:bodyPr/>
          <a:lstStyle/>
          <a:p>
            <a:pPr eaLnBrk="1" hangingPunct="1"/>
            <a:r>
              <a:rPr lang="ja-JP" altLang="en-US" sz="3600" dirty="0" smtClean="0"/>
              <a:t>有料化に対応した市民の発生抑制行動</a:t>
            </a:r>
            <a:r>
              <a:rPr lang="en-US" altLang="ja-JP" sz="3600" dirty="0" smtClean="0"/>
              <a:t/>
            </a:r>
            <a:br>
              <a:rPr lang="en-US" altLang="ja-JP" sz="3600" dirty="0" smtClean="0"/>
            </a:br>
            <a:r>
              <a:rPr lang="ja-JP" altLang="en-US" sz="2800" dirty="0" smtClean="0"/>
              <a:t>多摩市民アンケート調査（</a:t>
            </a:r>
            <a:r>
              <a:rPr lang="en-US" altLang="ja-JP" sz="2800" dirty="0" smtClean="0"/>
              <a:t>2011</a:t>
            </a:r>
            <a:r>
              <a:rPr lang="ja-JP" altLang="en-US" sz="2800" dirty="0" smtClean="0"/>
              <a:t>）</a:t>
            </a:r>
          </a:p>
        </p:txBody>
      </p:sp>
      <p:sp>
        <p:nvSpPr>
          <p:cNvPr id="7171" name="Rectangle 21"/>
          <p:cNvSpPr txBox="1">
            <a:spLocks noGrp="1" noChangeArrowheads="1"/>
          </p:cNvSpPr>
          <p:nvPr/>
        </p:nvSpPr>
        <p:spPr bwMode="auto">
          <a:xfrm>
            <a:off x="0" y="6559550"/>
            <a:ext cx="727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kumimoji="1" sz="3200">
                <a:solidFill>
                  <a:schemeClr val="tx1"/>
                </a:solidFill>
                <a:latin typeface="Times New Roman" pitchFamily="18" charset="0"/>
                <a:ea typeface="ＭＳ Ｐゴシック" charset="-128"/>
              </a:defRPr>
            </a:lvl1pPr>
            <a:lvl2pPr marL="742950" indent="-285750" eaLnBrk="0" hangingPunct="0">
              <a:defRPr kumimoji="1" sz="3200">
                <a:solidFill>
                  <a:schemeClr val="tx1"/>
                </a:solidFill>
                <a:latin typeface="Times New Roman" pitchFamily="18" charset="0"/>
                <a:ea typeface="ＭＳ Ｐゴシック" charset="-128"/>
              </a:defRPr>
            </a:lvl2pPr>
            <a:lvl3pPr marL="1143000" indent="-228600" eaLnBrk="0" hangingPunct="0">
              <a:defRPr kumimoji="1" sz="3200">
                <a:solidFill>
                  <a:schemeClr val="tx1"/>
                </a:solidFill>
                <a:latin typeface="Times New Roman" pitchFamily="18" charset="0"/>
                <a:ea typeface="ＭＳ Ｐゴシック" charset="-128"/>
              </a:defRPr>
            </a:lvl3pPr>
            <a:lvl4pPr marL="1600200" indent="-228600" eaLnBrk="0" hangingPunct="0">
              <a:defRPr kumimoji="1" sz="3200">
                <a:solidFill>
                  <a:schemeClr val="tx1"/>
                </a:solidFill>
                <a:latin typeface="Times New Roman" pitchFamily="18" charset="0"/>
                <a:ea typeface="ＭＳ Ｐゴシック" charset="-128"/>
              </a:defRPr>
            </a:lvl4pPr>
            <a:lvl5pPr marL="2057400" indent="-228600" eaLnBrk="0" hangingPunct="0">
              <a:defRPr kumimoji="1" sz="3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imes New Roman" pitchFamily="18" charset="0"/>
                <a:ea typeface="ＭＳ Ｐゴシック" charset="-128"/>
              </a:defRPr>
            </a:lvl9pPr>
          </a:lstStyle>
          <a:p>
            <a:pPr algn="r" eaLnBrk="1" hangingPunct="1">
              <a:spcBef>
                <a:spcPct val="50000"/>
              </a:spcBef>
            </a:pPr>
            <a:endParaRPr lang="en-US" altLang="ja-JP" sz="1400" dirty="0"/>
          </a:p>
        </p:txBody>
      </p:sp>
      <p:graphicFrame>
        <p:nvGraphicFramePr>
          <p:cNvPr id="2" name="グラフ 1"/>
          <p:cNvGraphicFramePr>
            <a:graphicFrameLocks/>
          </p:cNvGraphicFramePr>
          <p:nvPr/>
        </p:nvGraphicFramePr>
        <p:xfrm>
          <a:off x="733425" y="1836738"/>
          <a:ext cx="9056688" cy="4789487"/>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 7"/>
          <p:cNvSpPr>
            <a:spLocks noGrp="1"/>
          </p:cNvSpPr>
          <p:nvPr>
            <p:ph type="sldNum" sz="quarter" idx="12"/>
          </p:nvPr>
        </p:nvSpPr>
        <p:spPr/>
        <p:txBody>
          <a:bodyPr/>
          <a:lstStyle/>
          <a:p>
            <a:pPr>
              <a:defRPr/>
            </a:pPr>
            <a:fld id="{FB4C6907-E0AA-46E0-A58E-1E7470AF2248}" type="slidenum">
              <a:rPr lang="en-US" altLang="ja-JP" sz="2400" b="1" smtClean="0">
                <a:solidFill>
                  <a:schemeClr val="tx1"/>
                </a:solidFill>
                <a:latin typeface="ＭＳ ゴシック" pitchFamily="49" charset="-128"/>
                <a:ea typeface="ＭＳ ゴシック" pitchFamily="49" charset="-128"/>
              </a:rPr>
              <a:pPr>
                <a:defRPr/>
              </a:pPr>
              <a:t>8</a:t>
            </a:fld>
            <a:endParaRPr lang="en-US" altLang="ja-JP" sz="24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11809</TotalTime>
  <Words>2559</Words>
  <Application>Microsoft Office PowerPoint</Application>
  <PresentationFormat>A4 210 x 297 mm</PresentationFormat>
  <Paragraphs>793</Paragraphs>
  <Slides>67</Slides>
  <Notes>37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67</vt:i4>
      </vt:variant>
    </vt:vector>
  </HeadingPairs>
  <TitlesOfParts>
    <vt:vector size="69" baseType="lpstr">
      <vt:lpstr>Office テーマ</vt:lpstr>
      <vt:lpstr>グラフ</vt:lpstr>
      <vt:lpstr>家庭ごみ有料化について</vt:lpstr>
      <vt:lpstr>講演内容</vt:lpstr>
      <vt:lpstr>１．「見える化」としてのごみ有料化</vt:lpstr>
      <vt:lpstr>ごみについて見えていないこと</vt:lpstr>
      <vt:lpstr>「可視化」による「認識」から、「行動」へ 結び付ける「きっかけ」や「インセンティブ」</vt:lpstr>
      <vt:lpstr> 「可視化」、「インセンティブ」創出手法としてのごみ有料化</vt:lpstr>
      <vt:lpstr>家庭ごみ有料化とは何か</vt:lpstr>
      <vt:lpstr>３Ｒの取り組みを促進する手法としての家庭ごみ有料化のイメージ</vt:lpstr>
      <vt:lpstr>有料化に対応した市民の発生抑制行動 多摩市民アンケート調査（2011）</vt:lpstr>
      <vt:lpstr>　　　２．家庭ごみ有料化の現状</vt:lpstr>
      <vt:lpstr>全国市区のごみ有料化実施率推移</vt:lpstr>
      <vt:lpstr>年代別の有料化市数推移 ２０１６年１２月集計</vt:lpstr>
      <vt:lpstr>大袋価格帯別市数：単純従量制  ２０１６年１２月集計</vt:lpstr>
      <vt:lpstr>全国市区町村の有料化実施状況 （２０１６年１２月現在）</vt:lpstr>
      <vt:lpstr>全国の有料化実施状況（自治体比率） （２０１６年１２月）</vt:lpstr>
      <vt:lpstr>全国の有料化実施状況（人口比率） （２０１６年１２月）</vt:lpstr>
      <vt:lpstr> 有料化推進の背景 </vt:lpstr>
      <vt:lpstr>厳しさ増す市区財政（歳出面） 扶助費が増加し、歳出の23.5%に</vt:lpstr>
      <vt:lpstr>有料化の近隣波及効果 （クラスター効果）</vt:lpstr>
      <vt:lpstr>３．有料化への合意形成</vt:lpstr>
      <vt:lpstr>審議会での有料化反対意見 第３回全国都市家庭ごみ有料化調査（山谷）</vt:lpstr>
      <vt:lpstr>不法投棄増加論について</vt:lpstr>
      <vt:lpstr>分別回収・資源化徹底先論について</vt:lpstr>
      <vt:lpstr>税の二重取り論について</vt:lpstr>
      <vt:lpstr>リバウンド発生論について</vt:lpstr>
      <vt:lpstr>事業者責任先論について</vt:lpstr>
      <vt:lpstr>経済的困窮世帯の増加</vt:lpstr>
      <vt:lpstr> 手数料水準別の社会的減免実施率 </vt:lpstr>
      <vt:lpstr>４．減量効果は出ているか</vt:lpstr>
      <vt:lpstr>2000年度以降有料化導入単純従量制１３０市 大袋価格水準と処分ごみの減量効果 （青：導入翌年度/赤：導入５年目）</vt:lpstr>
      <vt:lpstr>2000年度以降有料化導入単純従量制１３０市 大袋価格水準と家庭ごみ排出量の減量効果 （青：導入翌年度/赤：導入５年目）</vt:lpstr>
      <vt:lpstr>家庭ごみ有料化による減量効果 まとめ</vt:lpstr>
      <vt:lpstr>スライド 32</vt:lpstr>
      <vt:lpstr>多摩地域有料化市　19市 大袋価格水準と家庭ごみ排出量の減量効果 （青：導入翌年度/赤：導入５年目）</vt:lpstr>
      <vt:lpstr> 多摩地域有料化の驚異的な減量効果 その背後に処分場問題とヤードスティック競争意識 </vt:lpstr>
      <vt:lpstr>スライド 35</vt:lpstr>
      <vt:lpstr>多摩地域を県域とみれば全国のトップランナー</vt:lpstr>
      <vt:lpstr>５．有料化導入時の課題</vt:lpstr>
      <vt:lpstr>課題①　不法投棄対策</vt:lpstr>
      <vt:lpstr>有料化の前後での不法投棄量の変化</vt:lpstr>
      <vt:lpstr>有料化導入後に実施した不法投棄対策 第４回全国調査（２０１２、山谷）</vt:lpstr>
      <vt:lpstr>最も効果的な不法投棄対策 第４回全国調査（２０１２、山谷）</vt:lpstr>
      <vt:lpstr>住居形態別の違反排出状況（札幌市）</vt:lpstr>
      <vt:lpstr>集合住宅優良排出認定制度（八王子市）</vt:lpstr>
      <vt:lpstr>集合住宅フック式部屋別収集（西東京市）</vt:lpstr>
      <vt:lpstr>課題②　情報流通の徹底 住民説明の重要性</vt:lpstr>
      <vt:lpstr>有料化で配慮すべき点（練馬区民意向調査） ー強い市民の見える化意向ー</vt:lpstr>
      <vt:lpstr>課題③　ごみ減量の受け皿整備</vt:lpstr>
      <vt:lpstr>課題④　手数料収入の使途明確化</vt:lpstr>
      <vt:lpstr>手数料収入の運用方法 第４回全国調査（２０１２、山谷）</vt:lpstr>
      <vt:lpstr>手数料収入を運用する基金制度 第４回全国調査（２０１２、山谷）</vt:lpstr>
      <vt:lpstr>手数料収入の基金化</vt:lpstr>
      <vt:lpstr>基金の主な使途 第４回全国調査（２０１２、山谷）</vt:lpstr>
      <vt:lpstr>手数料収入の施設整備積立金への充当 苫小牧市のケース</vt:lpstr>
      <vt:lpstr>課題⑤　収集方式の見直し 戸別収集の導入</vt:lpstr>
      <vt:lpstr>戸別収集作業の習熟効果</vt:lpstr>
      <vt:lpstr>戸別収集切り替えによる経費増</vt:lpstr>
      <vt:lpstr>課題⑥ 資源物の有料化</vt:lpstr>
      <vt:lpstr>有料化市の資源物有料化実施状況 （２０１６年１２月現在）</vt:lpstr>
      <vt:lpstr> ⑦事業系ごみ処理手数料の適正化 事業系ごみ処理コストの「見える化」 </vt:lpstr>
      <vt:lpstr>⑧法的理解の整理</vt:lpstr>
      <vt:lpstr>自治体による有料化実施の法的根拠 有料化無効訴訟に対する司法判断で事実上決着</vt:lpstr>
      <vt:lpstr>ごみ処理手数料に消費税はかかるか</vt:lpstr>
      <vt:lpstr>スライド 63</vt:lpstr>
      <vt:lpstr>日本のごみ＝先進国中で、排出原単位は小さいが、リサイクル率は低い</vt:lpstr>
      <vt:lpstr>３Ｒの推進力としての経済的手法 全国ごみ排出原単位縮小（1,185ｇ→958ｇ）の主因の１つ</vt:lpstr>
      <vt:lpstr>ごみ減量の推進力＝有料化の活用を</vt:lpstr>
    </vt:vector>
  </TitlesOfParts>
  <Company>microsystems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家庭ごみ有料化の取り組みとその課題</dc:title>
  <dc:subject>富山市 2004/8/27</dc:subject>
  <dc:creator>Jinichi Sato</dc:creator>
  <cp:lastModifiedBy>199018</cp:lastModifiedBy>
  <cp:revision>955</cp:revision>
  <cp:lastPrinted>2016-05-07T04:58:52Z</cp:lastPrinted>
  <dcterms:created xsi:type="dcterms:W3CDTF">2000-03-07T01:14:15Z</dcterms:created>
  <dcterms:modified xsi:type="dcterms:W3CDTF">2016-12-06T06:11:05Z</dcterms:modified>
</cp:coreProperties>
</file>